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1" r:id="rId6"/>
    <p:sldId id="262" r:id="rId7"/>
    <p:sldId id="276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</p:sldIdLst>
  <p:sldSz cx="9144000" cy="6858000" type="screen4x3"/>
  <p:notesSz cx="6858000" cy="9144000"/>
  <p:custDataLst>
    <p:tags r:id="rId24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2" y="-3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90A35-DFB6-4E12-8394-7F1F48A5B267}" type="datetimeFigureOut">
              <a:rPr lang="da-DK" smtClean="0"/>
              <a:t>31-10-2018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43C9E-16B0-422B-9A3E-B446D35035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024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Copenhagen University College of</a:t>
            </a:r>
            <a:r>
              <a:rPr lang="da-DK" baseline="0" dirty="0" smtClean="0"/>
              <a:t> Engineering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43C9E-16B0-422B-9A3E-B446D3503553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9345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 smtClean="0"/>
              <a:t>Two</a:t>
            </a:r>
            <a:r>
              <a:rPr lang="da-DK" baseline="0" dirty="0" smtClean="0"/>
              <a:t> </a:t>
            </a:r>
            <a:r>
              <a:rPr lang="da-DK" baseline="0" dirty="0" err="1" smtClean="0"/>
              <a:t>issues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here</a:t>
            </a:r>
            <a:r>
              <a:rPr lang="da-DK" baseline="0" dirty="0" smtClean="0"/>
              <a:t> – </a:t>
            </a:r>
            <a:r>
              <a:rPr lang="da-DK" baseline="0" dirty="0" err="1" smtClean="0"/>
              <a:t>maths</a:t>
            </a:r>
            <a:r>
              <a:rPr lang="da-DK" baseline="0" dirty="0" smtClean="0"/>
              <a:t> is not </a:t>
            </a:r>
            <a:r>
              <a:rPr lang="da-DK" baseline="0" dirty="0" err="1" smtClean="0"/>
              <a:t>that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important</a:t>
            </a:r>
            <a:r>
              <a:rPr lang="da-DK" baseline="0" dirty="0" smtClean="0"/>
              <a:t>, and students </a:t>
            </a:r>
            <a:r>
              <a:rPr lang="da-DK" baseline="0" dirty="0" err="1" smtClean="0"/>
              <a:t>are</a:t>
            </a:r>
            <a:r>
              <a:rPr lang="da-DK" baseline="0" dirty="0" smtClean="0"/>
              <a:t> not </a:t>
            </a:r>
            <a:r>
              <a:rPr lang="da-DK" baseline="0" dirty="0" err="1" smtClean="0"/>
              <a:t>interested</a:t>
            </a:r>
            <a:r>
              <a:rPr lang="da-DK" baseline="0" smtClean="0"/>
              <a:t> in it.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43C9E-16B0-422B-9A3E-B446D3503553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9323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43C9E-16B0-422B-9A3E-B446D3503553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1846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87EB-2044-4074-9678-4F0547E00DED}" type="datetimeFigureOut">
              <a:rPr lang="da-DK" smtClean="0"/>
              <a:t>31-10-2018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62D3-2B37-4E9D-911A-7F95CF91F4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599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87EB-2044-4074-9678-4F0547E00DED}" type="datetimeFigureOut">
              <a:rPr lang="da-DK" smtClean="0"/>
              <a:t>31-10-2018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62D3-2B37-4E9D-911A-7F95CF91F4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868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87EB-2044-4074-9678-4F0547E00DED}" type="datetimeFigureOut">
              <a:rPr lang="da-DK" smtClean="0"/>
              <a:t>31-10-2018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62D3-2B37-4E9D-911A-7F95CF91F4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438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87EB-2044-4074-9678-4F0547E00DED}" type="datetimeFigureOut">
              <a:rPr lang="da-DK" smtClean="0"/>
              <a:t>31-10-2018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62D3-2B37-4E9D-911A-7F95CF91F4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026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87EB-2044-4074-9678-4F0547E00DED}" type="datetimeFigureOut">
              <a:rPr lang="da-DK" smtClean="0"/>
              <a:t>31-10-2018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62D3-2B37-4E9D-911A-7F95CF91F4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795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87EB-2044-4074-9678-4F0547E00DED}" type="datetimeFigureOut">
              <a:rPr lang="da-DK" smtClean="0"/>
              <a:t>31-10-2018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62D3-2B37-4E9D-911A-7F95CF91F4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242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87EB-2044-4074-9678-4F0547E00DED}" type="datetimeFigureOut">
              <a:rPr lang="da-DK" smtClean="0"/>
              <a:t>31-10-2018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62D3-2B37-4E9D-911A-7F95CF91F4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645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87EB-2044-4074-9678-4F0547E00DED}" type="datetimeFigureOut">
              <a:rPr lang="da-DK" smtClean="0"/>
              <a:t>31-10-2018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62D3-2B37-4E9D-911A-7F95CF91F4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517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87EB-2044-4074-9678-4F0547E00DED}" type="datetimeFigureOut">
              <a:rPr lang="da-DK" smtClean="0"/>
              <a:t>31-10-2018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62D3-2B37-4E9D-911A-7F95CF91F4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072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87EB-2044-4074-9678-4F0547E00DED}" type="datetimeFigureOut">
              <a:rPr lang="da-DK" smtClean="0"/>
              <a:t>31-10-2018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62D3-2B37-4E9D-911A-7F95CF91F4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337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87EB-2044-4074-9678-4F0547E00DED}" type="datetimeFigureOut">
              <a:rPr lang="da-DK" smtClean="0"/>
              <a:t>31-10-2018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62D3-2B37-4E9D-911A-7F95CF91F4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144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D87EB-2044-4074-9678-4F0547E00DED}" type="datetimeFigureOut">
              <a:rPr lang="da-DK" smtClean="0"/>
              <a:t>31-10-2018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562D3-2B37-4E9D-911A-7F95CF91F4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0562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obr@dtu.d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8424936" cy="1728192"/>
          </a:xfrm>
        </p:spPr>
        <p:txBody>
          <a:bodyPr>
            <a:normAutofit/>
          </a:bodyPr>
          <a:lstStyle/>
          <a:p>
            <a:r>
              <a:rPr lang="da-DK" b="1" dirty="0" smtClean="0"/>
              <a:t>Do </a:t>
            </a:r>
            <a:r>
              <a:rPr lang="da-DK" b="1" dirty="0" err="1" smtClean="0"/>
              <a:t>engineers</a:t>
            </a:r>
            <a:r>
              <a:rPr lang="da-DK" b="1" dirty="0" smtClean="0"/>
              <a:t> </a:t>
            </a:r>
            <a:r>
              <a:rPr lang="da-DK" b="1" dirty="0" err="1" smtClean="0"/>
              <a:t>need</a:t>
            </a:r>
            <a:r>
              <a:rPr lang="da-DK" b="1" dirty="0" smtClean="0"/>
              <a:t> </a:t>
            </a:r>
            <a:r>
              <a:rPr lang="da-DK" b="1" dirty="0" err="1" smtClean="0"/>
              <a:t>mathematics</a:t>
            </a:r>
            <a:r>
              <a:rPr lang="da-DK" b="1" dirty="0" smtClean="0"/>
              <a:t>?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Morten Brøns</a:t>
            </a:r>
          </a:p>
          <a:p>
            <a:r>
              <a:rPr lang="da-DK" dirty="0" smtClean="0"/>
              <a:t>DTU Compute</a:t>
            </a:r>
          </a:p>
          <a:p>
            <a:r>
              <a:rPr lang="da-DK" dirty="0" smtClean="0">
                <a:hlinkClick r:id="rId2"/>
              </a:rPr>
              <a:t>mobr@dtu.dk</a:t>
            </a:r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5790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modules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da-DK" dirty="0" smtClean="0"/>
              <a:t>Systems of </a:t>
            </a:r>
            <a:r>
              <a:rPr lang="da-DK" dirty="0" err="1" smtClean="0"/>
              <a:t>linear</a:t>
            </a:r>
            <a:r>
              <a:rPr lang="da-DK" dirty="0" smtClean="0"/>
              <a:t> </a:t>
            </a:r>
            <a:r>
              <a:rPr lang="da-DK" dirty="0" err="1" smtClean="0"/>
              <a:t>equations</a:t>
            </a:r>
            <a:r>
              <a:rPr lang="da-DK" dirty="0" smtClean="0"/>
              <a:t> and matrix algebra (4 </a:t>
            </a:r>
            <a:r>
              <a:rPr lang="da-DK" dirty="0" err="1" smtClean="0"/>
              <a:t>weeks</a:t>
            </a:r>
            <a:r>
              <a:rPr lang="da-DK" dirty="0" smtClean="0"/>
              <a:t>)</a:t>
            </a:r>
          </a:p>
          <a:p>
            <a:r>
              <a:rPr lang="da-DK" dirty="0" smtClean="0"/>
              <a:t>Determinant, </a:t>
            </a:r>
            <a:r>
              <a:rPr lang="da-DK" dirty="0" err="1" smtClean="0"/>
              <a:t>eigenvalues</a:t>
            </a:r>
            <a:r>
              <a:rPr lang="da-DK" dirty="0" smtClean="0"/>
              <a:t>, </a:t>
            </a:r>
            <a:r>
              <a:rPr lang="da-DK" dirty="0" err="1" smtClean="0"/>
              <a:t>eigenvectors</a:t>
            </a:r>
            <a:r>
              <a:rPr lang="da-DK" dirty="0" smtClean="0"/>
              <a:t> (3 </a:t>
            </a:r>
            <a:r>
              <a:rPr lang="da-DK" dirty="0" err="1" smtClean="0"/>
              <a:t>weeks</a:t>
            </a:r>
            <a:r>
              <a:rPr lang="da-DK" dirty="0" smtClean="0"/>
              <a:t>)</a:t>
            </a:r>
          </a:p>
          <a:p>
            <a:r>
              <a:rPr lang="da-DK" dirty="0" err="1" smtClean="0"/>
              <a:t>Functions</a:t>
            </a:r>
            <a:r>
              <a:rPr lang="da-DK" dirty="0" smtClean="0"/>
              <a:t> of </a:t>
            </a:r>
            <a:r>
              <a:rPr lang="da-DK" dirty="0" err="1" smtClean="0"/>
              <a:t>several</a:t>
            </a:r>
            <a:r>
              <a:rPr lang="da-DK" dirty="0" smtClean="0"/>
              <a:t> variables, Taylor </a:t>
            </a:r>
            <a:r>
              <a:rPr lang="da-DK" dirty="0" err="1" smtClean="0"/>
              <a:t>polynomials</a:t>
            </a:r>
            <a:r>
              <a:rPr lang="da-DK" dirty="0" smtClean="0"/>
              <a:t> in </a:t>
            </a:r>
            <a:r>
              <a:rPr lang="da-DK" dirty="0" err="1" smtClean="0"/>
              <a:t>several</a:t>
            </a:r>
            <a:r>
              <a:rPr lang="da-DK" dirty="0" smtClean="0"/>
              <a:t> variables, Hesse matrix (2 </a:t>
            </a:r>
            <a:r>
              <a:rPr lang="da-DK" dirty="0" err="1" smtClean="0"/>
              <a:t>weeks</a:t>
            </a:r>
            <a:r>
              <a:rPr lang="da-DK" dirty="0" smtClean="0"/>
              <a:t>)</a:t>
            </a:r>
          </a:p>
          <a:p>
            <a:r>
              <a:rPr lang="da-DK" dirty="0" err="1" smtClean="0"/>
              <a:t>Planar</a:t>
            </a:r>
            <a:r>
              <a:rPr lang="da-DK" dirty="0" smtClean="0"/>
              <a:t> integrals, </a:t>
            </a:r>
            <a:r>
              <a:rPr lang="da-DK" dirty="0" err="1" smtClean="0"/>
              <a:t>rectangular</a:t>
            </a:r>
            <a:r>
              <a:rPr lang="da-DK" dirty="0" smtClean="0"/>
              <a:t> and polar </a:t>
            </a:r>
            <a:r>
              <a:rPr lang="da-DK" dirty="0" err="1" smtClean="0"/>
              <a:t>coordinates</a:t>
            </a:r>
            <a:r>
              <a:rPr lang="da-DK" dirty="0" smtClean="0"/>
              <a:t> (2 </a:t>
            </a:r>
            <a:r>
              <a:rPr lang="da-DK" dirty="0" err="1" smtClean="0"/>
              <a:t>weeks</a:t>
            </a:r>
            <a:r>
              <a:rPr lang="da-DK" dirty="0" smtClean="0"/>
              <a:t>)</a:t>
            </a:r>
          </a:p>
          <a:p>
            <a:r>
              <a:rPr lang="da-DK" dirty="0" smtClean="0"/>
              <a:t>Systems of </a:t>
            </a:r>
            <a:r>
              <a:rPr lang="da-DK" dirty="0" err="1" smtClean="0"/>
              <a:t>differential</a:t>
            </a:r>
            <a:r>
              <a:rPr lang="da-DK" dirty="0" smtClean="0"/>
              <a:t> </a:t>
            </a:r>
            <a:r>
              <a:rPr lang="da-DK" dirty="0" err="1" smtClean="0"/>
              <a:t>equations</a:t>
            </a:r>
            <a:r>
              <a:rPr lang="da-DK" dirty="0" smtClean="0"/>
              <a:t> (2 </a:t>
            </a:r>
            <a:r>
              <a:rPr lang="da-DK" dirty="0" err="1" smtClean="0"/>
              <a:t>weeks</a:t>
            </a:r>
            <a:r>
              <a:rPr lang="da-DK" dirty="0" smtClean="0"/>
              <a:t>)</a:t>
            </a:r>
          </a:p>
          <a:p>
            <a:r>
              <a:rPr lang="da-DK" dirty="0" err="1" smtClean="0"/>
              <a:t>Fourier</a:t>
            </a:r>
            <a:r>
              <a:rPr lang="da-DK" dirty="0" smtClean="0"/>
              <a:t> </a:t>
            </a:r>
            <a:r>
              <a:rPr lang="da-DK" dirty="0" err="1" smtClean="0"/>
              <a:t>transform</a:t>
            </a:r>
            <a:r>
              <a:rPr lang="da-DK" dirty="0" smtClean="0"/>
              <a:t> (2 </a:t>
            </a:r>
            <a:r>
              <a:rPr lang="da-DK" dirty="0" err="1" smtClean="0"/>
              <a:t>weeks</a:t>
            </a:r>
            <a:r>
              <a:rPr lang="da-DK" dirty="0" smtClean="0"/>
              <a:t>)</a:t>
            </a:r>
          </a:p>
          <a:p>
            <a:r>
              <a:rPr lang="da-DK" dirty="0" err="1" smtClean="0"/>
              <a:t>Laplace</a:t>
            </a:r>
            <a:r>
              <a:rPr lang="da-DK" dirty="0" smtClean="0"/>
              <a:t> </a:t>
            </a:r>
            <a:r>
              <a:rPr lang="da-DK" dirty="0" err="1" smtClean="0"/>
              <a:t>transform</a:t>
            </a:r>
            <a:r>
              <a:rPr lang="da-DK" dirty="0" smtClean="0"/>
              <a:t> (2 </a:t>
            </a:r>
            <a:r>
              <a:rPr lang="da-DK" dirty="0" err="1" smtClean="0"/>
              <a:t>weeks</a:t>
            </a:r>
            <a:r>
              <a:rPr lang="da-DK" dirty="0" smtClean="0"/>
              <a:t>)</a:t>
            </a:r>
          </a:p>
          <a:p>
            <a:r>
              <a:rPr lang="da-DK" dirty="0" err="1" smtClean="0"/>
              <a:t>Logic</a:t>
            </a:r>
            <a:r>
              <a:rPr lang="da-DK" dirty="0" smtClean="0"/>
              <a:t>: </a:t>
            </a:r>
            <a:r>
              <a:rPr lang="da-DK" dirty="0" err="1" smtClean="0"/>
              <a:t>predicate</a:t>
            </a:r>
            <a:r>
              <a:rPr lang="da-DK" dirty="0" smtClean="0"/>
              <a:t> </a:t>
            </a:r>
            <a:r>
              <a:rPr lang="da-DK" dirty="0" err="1" smtClean="0"/>
              <a:t>logic</a:t>
            </a:r>
            <a:r>
              <a:rPr lang="da-DK" dirty="0" smtClean="0"/>
              <a:t>, </a:t>
            </a:r>
            <a:r>
              <a:rPr lang="da-DK" dirty="0" err="1" smtClean="0"/>
              <a:t>quantors</a:t>
            </a:r>
            <a:r>
              <a:rPr lang="da-DK" dirty="0" smtClean="0"/>
              <a:t>, </a:t>
            </a:r>
            <a:r>
              <a:rPr lang="da-DK" dirty="0" err="1" smtClean="0"/>
              <a:t>induction</a:t>
            </a:r>
            <a:r>
              <a:rPr lang="da-DK" dirty="0" smtClean="0"/>
              <a:t> (6 </a:t>
            </a:r>
            <a:r>
              <a:rPr lang="da-DK" dirty="0" err="1" smtClean="0"/>
              <a:t>weeks</a:t>
            </a:r>
            <a:r>
              <a:rPr lang="da-DK" dirty="0" smtClean="0"/>
              <a:t>)</a:t>
            </a:r>
          </a:p>
          <a:p>
            <a:r>
              <a:rPr lang="da-DK" dirty="0" smtClean="0"/>
              <a:t>Difference </a:t>
            </a:r>
            <a:r>
              <a:rPr lang="da-DK" dirty="0" err="1" smtClean="0"/>
              <a:t>equations</a:t>
            </a:r>
            <a:r>
              <a:rPr lang="da-DK" dirty="0" smtClean="0"/>
              <a:t> and Z-</a:t>
            </a:r>
            <a:r>
              <a:rPr lang="da-DK" dirty="0" err="1" smtClean="0"/>
              <a:t>transform</a:t>
            </a:r>
            <a:r>
              <a:rPr lang="da-DK" dirty="0" smtClean="0"/>
              <a:t> (3 </a:t>
            </a:r>
            <a:r>
              <a:rPr lang="da-DK" dirty="0" err="1" smtClean="0"/>
              <a:t>weeks</a:t>
            </a:r>
            <a:r>
              <a:rPr lang="da-DK" dirty="0" smtClean="0"/>
              <a:t>)</a:t>
            </a:r>
          </a:p>
          <a:p>
            <a:r>
              <a:rPr lang="da-DK" dirty="0" err="1" smtClean="0"/>
              <a:t>Singular</a:t>
            </a:r>
            <a:r>
              <a:rPr lang="da-DK" dirty="0" smtClean="0"/>
              <a:t> </a:t>
            </a:r>
            <a:r>
              <a:rPr lang="da-DK" dirty="0" err="1" smtClean="0"/>
              <a:t>value</a:t>
            </a:r>
            <a:r>
              <a:rPr lang="da-DK" dirty="0" smtClean="0"/>
              <a:t> </a:t>
            </a:r>
            <a:r>
              <a:rPr lang="da-DK" dirty="0" err="1" smtClean="0"/>
              <a:t>decomposition</a:t>
            </a:r>
            <a:r>
              <a:rPr lang="da-DK" dirty="0" smtClean="0"/>
              <a:t> of 2x2 and 3x3 matrices (3 </a:t>
            </a:r>
            <a:r>
              <a:rPr lang="da-DK" dirty="0" err="1" smtClean="0"/>
              <a:t>weeks</a:t>
            </a:r>
            <a:r>
              <a:rPr lang="da-DK" dirty="0" smtClean="0"/>
              <a:t>)</a:t>
            </a:r>
          </a:p>
          <a:p>
            <a:r>
              <a:rPr lang="da-DK" dirty="0" err="1" smtClean="0"/>
              <a:t>Infinite</a:t>
            </a:r>
            <a:r>
              <a:rPr lang="da-DK" dirty="0" smtClean="0"/>
              <a:t> series, </a:t>
            </a:r>
            <a:r>
              <a:rPr lang="da-DK" dirty="0" err="1" smtClean="0"/>
              <a:t>Fourier</a:t>
            </a:r>
            <a:r>
              <a:rPr lang="da-DK" dirty="0" smtClean="0"/>
              <a:t> series (3 </a:t>
            </a:r>
            <a:r>
              <a:rPr lang="da-DK" dirty="0" err="1" smtClean="0"/>
              <a:t>weeks</a:t>
            </a:r>
            <a:r>
              <a:rPr lang="da-DK" dirty="0" smtClean="0"/>
              <a:t>)</a:t>
            </a:r>
          </a:p>
          <a:p>
            <a:r>
              <a:rPr lang="da-DK" dirty="0" err="1" smtClean="0"/>
              <a:t>Curves</a:t>
            </a:r>
            <a:r>
              <a:rPr lang="da-DK" dirty="0" smtClean="0"/>
              <a:t> and </a:t>
            </a:r>
            <a:r>
              <a:rPr lang="da-DK" dirty="0" err="1" smtClean="0"/>
              <a:t>curvature</a:t>
            </a:r>
            <a:r>
              <a:rPr lang="da-DK" dirty="0" smtClean="0"/>
              <a:t> (3 </a:t>
            </a:r>
            <a:r>
              <a:rPr lang="da-DK" dirty="0" err="1" smtClean="0"/>
              <a:t>weeks</a:t>
            </a:r>
            <a:r>
              <a:rPr lang="da-DK" dirty="0" smtClean="0"/>
              <a:t>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2280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Practicalities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a-DK" dirty="0" smtClean="0"/>
          </a:p>
          <a:p>
            <a:r>
              <a:rPr lang="da-DK" dirty="0" err="1" smtClean="0"/>
              <a:t>Each</a:t>
            </a:r>
            <a:r>
              <a:rPr lang="da-DK" dirty="0" smtClean="0"/>
              <a:t> </a:t>
            </a:r>
            <a:r>
              <a:rPr lang="da-DK" dirty="0" err="1" smtClean="0"/>
              <a:t>study</a:t>
            </a:r>
            <a:r>
              <a:rPr lang="da-DK" dirty="0" smtClean="0"/>
              <a:t> line must </a:t>
            </a:r>
            <a:r>
              <a:rPr lang="da-DK" dirty="0" err="1" smtClean="0"/>
              <a:t>choose</a:t>
            </a:r>
            <a:r>
              <a:rPr lang="da-DK" dirty="0" smtClean="0"/>
              <a:t> </a:t>
            </a:r>
            <a:r>
              <a:rPr lang="da-DK" dirty="0" err="1" smtClean="0"/>
              <a:t>modules</a:t>
            </a:r>
            <a:r>
              <a:rPr lang="da-DK" dirty="0" smtClean="0"/>
              <a:t> of total </a:t>
            </a:r>
            <a:r>
              <a:rPr lang="da-DK" dirty="0" err="1" smtClean="0"/>
              <a:t>extent</a:t>
            </a:r>
            <a:r>
              <a:rPr lang="da-DK" dirty="0" smtClean="0"/>
              <a:t> 13 </a:t>
            </a:r>
            <a:r>
              <a:rPr lang="da-DK" dirty="0" err="1" smtClean="0"/>
              <a:t>weeks</a:t>
            </a:r>
            <a:r>
              <a:rPr lang="da-DK" dirty="0" smtClean="0"/>
              <a:t>, </a:t>
            </a:r>
            <a:r>
              <a:rPr lang="da-DK" dirty="0" err="1" smtClean="0"/>
              <a:t>corresponding</a:t>
            </a:r>
            <a:r>
              <a:rPr lang="da-DK" dirty="0" smtClean="0"/>
              <a:t> to 5 ECTS</a:t>
            </a:r>
          </a:p>
          <a:p>
            <a:r>
              <a:rPr lang="da-DK" dirty="0" smtClean="0"/>
              <a:t>The </a:t>
            </a:r>
            <a:r>
              <a:rPr lang="da-DK" dirty="0" err="1" smtClean="0"/>
              <a:t>modules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implemented</a:t>
            </a:r>
            <a:r>
              <a:rPr lang="da-DK" dirty="0" smtClean="0"/>
              <a:t> at the </a:t>
            </a:r>
            <a:r>
              <a:rPr lang="da-DK" dirty="0" err="1" smtClean="0"/>
              <a:t>discretion</a:t>
            </a:r>
            <a:r>
              <a:rPr lang="da-DK" dirty="0" smtClean="0"/>
              <a:t> of the </a:t>
            </a:r>
            <a:r>
              <a:rPr lang="da-DK" dirty="0" err="1" smtClean="0"/>
              <a:t>study</a:t>
            </a:r>
            <a:r>
              <a:rPr lang="da-DK" dirty="0" smtClean="0"/>
              <a:t> </a:t>
            </a:r>
            <a:r>
              <a:rPr lang="da-DK" dirty="0" err="1" smtClean="0"/>
              <a:t>leader</a:t>
            </a:r>
            <a:endParaRPr lang="da-DK" dirty="0" smtClean="0"/>
          </a:p>
          <a:p>
            <a:r>
              <a:rPr lang="da-DK" dirty="0" smtClean="0"/>
              <a:t>The </a:t>
            </a:r>
            <a:r>
              <a:rPr lang="da-DK" dirty="0" err="1" smtClean="0"/>
              <a:t>course</a:t>
            </a:r>
            <a:r>
              <a:rPr lang="da-DK" dirty="0" smtClean="0"/>
              <a:t> </a:t>
            </a:r>
            <a:r>
              <a:rPr lang="da-DK" dirty="0" err="1" smtClean="0"/>
              <a:t>evaluation</a:t>
            </a:r>
            <a:r>
              <a:rPr lang="da-DK" dirty="0" smtClean="0"/>
              <a:t> must </a:t>
            </a:r>
            <a:r>
              <a:rPr lang="da-DK" dirty="0" err="1" smtClean="0"/>
              <a:t>also</a:t>
            </a:r>
            <a:r>
              <a:rPr lang="da-DK" dirty="0" smtClean="0"/>
              <a:t> </a:t>
            </a:r>
            <a:r>
              <a:rPr lang="da-DK" dirty="0" err="1" smtClean="0"/>
              <a:t>evaluate</a:t>
            </a:r>
            <a:r>
              <a:rPr lang="da-DK" dirty="0" smtClean="0"/>
              <a:t> the </a:t>
            </a:r>
            <a:r>
              <a:rPr lang="da-DK" dirty="0" err="1" smtClean="0"/>
              <a:t>math</a:t>
            </a:r>
            <a:r>
              <a:rPr lang="da-DK" dirty="0" smtClean="0"/>
              <a:t> </a:t>
            </a:r>
            <a:r>
              <a:rPr lang="da-DK" dirty="0" err="1" smtClean="0"/>
              <a:t>modules</a:t>
            </a:r>
            <a:r>
              <a:rPr lang="da-DK" dirty="0" smtClean="0"/>
              <a:t>, and </a:t>
            </a:r>
            <a:r>
              <a:rPr lang="da-DK" dirty="0" err="1" smtClean="0"/>
              <a:t>they</a:t>
            </a:r>
            <a:r>
              <a:rPr lang="da-DK" dirty="0" smtClean="0"/>
              <a:t> must </a:t>
            </a:r>
            <a:r>
              <a:rPr lang="da-DK" dirty="0" err="1" smtClean="0"/>
              <a:t>appear</a:t>
            </a:r>
            <a:r>
              <a:rPr lang="da-DK" dirty="0" smtClean="0"/>
              <a:t> in the </a:t>
            </a:r>
            <a:r>
              <a:rPr lang="da-DK" dirty="0" err="1" smtClean="0"/>
              <a:t>learning</a:t>
            </a:r>
            <a:r>
              <a:rPr lang="da-DK" dirty="0" smtClean="0"/>
              <a:t> </a:t>
            </a:r>
            <a:r>
              <a:rPr lang="da-DK" dirty="0" err="1" smtClean="0"/>
              <a:t>goals</a:t>
            </a:r>
            <a:r>
              <a:rPr lang="da-DK" dirty="0" smtClean="0"/>
              <a:t> </a:t>
            </a:r>
          </a:p>
          <a:p>
            <a:r>
              <a:rPr lang="da-DK" dirty="0" err="1" smtClean="0"/>
              <a:t>Optional</a:t>
            </a:r>
            <a:r>
              <a:rPr lang="da-DK" dirty="0" smtClean="0"/>
              <a:t> </a:t>
            </a:r>
            <a:r>
              <a:rPr lang="da-DK" dirty="0" err="1"/>
              <a:t>t</a:t>
            </a:r>
            <a:r>
              <a:rPr lang="da-DK" dirty="0" err="1" smtClean="0"/>
              <a:t>eaching</a:t>
            </a:r>
            <a:r>
              <a:rPr lang="da-DK" dirty="0" smtClean="0"/>
              <a:t> </a:t>
            </a:r>
            <a:r>
              <a:rPr lang="da-DK" dirty="0" err="1"/>
              <a:t>material</a:t>
            </a:r>
            <a:r>
              <a:rPr lang="da-DK" dirty="0"/>
              <a:t> </a:t>
            </a:r>
            <a:r>
              <a:rPr lang="da-DK" dirty="0" err="1" smtClean="0"/>
              <a:t>provided</a:t>
            </a:r>
            <a:r>
              <a:rPr lang="da-DK" dirty="0" smtClean="0"/>
              <a:t> by </a:t>
            </a:r>
            <a:r>
              <a:rPr lang="da-DK" dirty="0"/>
              <a:t>DTU C</a:t>
            </a:r>
            <a:r>
              <a:rPr lang="da-DK" dirty="0" smtClean="0"/>
              <a:t>ompute </a:t>
            </a:r>
            <a:r>
              <a:rPr lang="da-DK" dirty="0"/>
              <a:t>for </a:t>
            </a:r>
            <a:r>
              <a:rPr lang="da-DK" dirty="0" err="1"/>
              <a:t>each</a:t>
            </a:r>
            <a:r>
              <a:rPr lang="da-DK" dirty="0"/>
              <a:t> </a:t>
            </a:r>
            <a:r>
              <a:rPr lang="da-DK" dirty="0" err="1"/>
              <a:t>module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9604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How did it go?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Electrical</a:t>
            </a:r>
            <a:r>
              <a:rPr lang="da-DK" dirty="0" smtClean="0"/>
              <a:t> and Mechanical Engineering: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need</a:t>
            </a:r>
            <a:r>
              <a:rPr lang="da-DK" dirty="0" smtClean="0"/>
              <a:t> so </a:t>
            </a:r>
            <a:r>
              <a:rPr lang="da-DK" dirty="0" err="1" smtClean="0"/>
              <a:t>much</a:t>
            </a:r>
            <a:r>
              <a:rPr lang="da-DK" dirty="0" smtClean="0"/>
              <a:t> </a:t>
            </a:r>
            <a:r>
              <a:rPr lang="da-DK" dirty="0" err="1" smtClean="0"/>
              <a:t>mathematics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want</a:t>
            </a:r>
            <a:r>
              <a:rPr lang="da-DK" dirty="0" smtClean="0"/>
              <a:t> a </a:t>
            </a:r>
            <a:r>
              <a:rPr lang="da-DK" dirty="0" err="1" smtClean="0"/>
              <a:t>course</a:t>
            </a:r>
            <a:r>
              <a:rPr lang="da-DK" dirty="0" smtClean="0"/>
              <a:t> in </a:t>
            </a:r>
            <a:r>
              <a:rPr lang="da-DK" dirty="0" err="1" smtClean="0"/>
              <a:t>linear</a:t>
            </a:r>
            <a:r>
              <a:rPr lang="da-DK" dirty="0" smtClean="0"/>
              <a:t> algebra and </a:t>
            </a:r>
            <a:r>
              <a:rPr lang="da-DK" dirty="0" err="1" smtClean="0"/>
              <a:t>Fourier</a:t>
            </a:r>
            <a:r>
              <a:rPr lang="da-DK" dirty="0" smtClean="0"/>
              <a:t> series</a:t>
            </a:r>
          </a:p>
          <a:p>
            <a:r>
              <a:rPr lang="da-DK" dirty="0" smtClean="0"/>
              <a:t>The Dean: Single line of </a:t>
            </a:r>
            <a:r>
              <a:rPr lang="da-DK" dirty="0" err="1" smtClean="0"/>
              <a:t>responsibility</a:t>
            </a:r>
            <a:r>
              <a:rPr lang="da-DK" dirty="0"/>
              <a:t> </a:t>
            </a:r>
            <a:r>
              <a:rPr lang="da-DK" dirty="0" smtClean="0"/>
              <a:t>– </a:t>
            </a:r>
            <a:r>
              <a:rPr lang="da-DK" dirty="0" err="1" smtClean="0"/>
              <a:t>only</a:t>
            </a:r>
            <a:r>
              <a:rPr lang="da-DK" dirty="0" smtClean="0"/>
              <a:t> the </a:t>
            </a:r>
            <a:r>
              <a:rPr lang="da-DK" dirty="0" err="1" smtClean="0"/>
              <a:t>study</a:t>
            </a:r>
            <a:r>
              <a:rPr lang="da-DK" dirty="0" smtClean="0"/>
              <a:t> </a:t>
            </a:r>
            <a:r>
              <a:rPr lang="da-DK" dirty="0" err="1" smtClean="0"/>
              <a:t>leaders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responsible</a:t>
            </a:r>
            <a:r>
              <a:rPr lang="da-DK" dirty="0" smtClean="0"/>
              <a:t> for </a:t>
            </a:r>
            <a:r>
              <a:rPr lang="da-DK" dirty="0" err="1" smtClean="0"/>
              <a:t>implementation</a:t>
            </a:r>
            <a:r>
              <a:rPr lang="da-DK" dirty="0" smtClean="0"/>
              <a:t> of the </a:t>
            </a:r>
            <a:r>
              <a:rPr lang="da-DK" dirty="0" err="1" smtClean="0"/>
              <a:t>modules</a:t>
            </a:r>
            <a:r>
              <a:rPr lang="da-DK" dirty="0" smtClean="0"/>
              <a:t>, not DTU Compute</a:t>
            </a:r>
          </a:p>
          <a:p>
            <a:r>
              <a:rPr lang="da-DK" dirty="0" err="1" smtClean="0"/>
              <a:t>Very</a:t>
            </a:r>
            <a:r>
              <a:rPr lang="da-DK" dirty="0" smtClean="0"/>
              <a:t> </a:t>
            </a:r>
            <a:r>
              <a:rPr lang="da-DK" dirty="0" err="1" smtClean="0"/>
              <a:t>few</a:t>
            </a:r>
            <a:r>
              <a:rPr lang="da-DK" dirty="0" smtClean="0"/>
              <a:t> </a:t>
            </a:r>
            <a:r>
              <a:rPr lang="da-DK" dirty="0" err="1" smtClean="0"/>
              <a:t>modules</a:t>
            </a:r>
            <a:r>
              <a:rPr lang="da-DK" dirty="0" smtClean="0"/>
              <a:t> </a:t>
            </a:r>
            <a:r>
              <a:rPr lang="da-DK" dirty="0" err="1"/>
              <a:t>w</a:t>
            </a:r>
            <a:r>
              <a:rPr lang="da-DK" dirty="0" err="1" smtClean="0"/>
              <a:t>ere</a:t>
            </a:r>
            <a:r>
              <a:rPr lang="da-DK" dirty="0" smtClean="0"/>
              <a:t> </a:t>
            </a:r>
            <a:r>
              <a:rPr lang="da-DK" dirty="0" err="1" smtClean="0"/>
              <a:t>actually</a:t>
            </a:r>
            <a:r>
              <a:rPr lang="da-DK" dirty="0" smtClean="0"/>
              <a:t> </a:t>
            </a:r>
            <a:r>
              <a:rPr lang="da-DK" dirty="0" err="1" smtClean="0"/>
              <a:t>implemented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1095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So </a:t>
            </a:r>
            <a:r>
              <a:rPr lang="da-DK" dirty="0" err="1" smtClean="0"/>
              <a:t>what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The </a:t>
            </a:r>
            <a:r>
              <a:rPr lang="da-DK" dirty="0" err="1" smtClean="0"/>
              <a:t>module</a:t>
            </a:r>
            <a:r>
              <a:rPr lang="da-DK" dirty="0" smtClean="0"/>
              <a:t> </a:t>
            </a:r>
            <a:r>
              <a:rPr lang="da-DK" dirty="0" err="1" smtClean="0"/>
              <a:t>concept</a:t>
            </a:r>
            <a:r>
              <a:rPr lang="da-DK" dirty="0" smtClean="0"/>
              <a:t> </a:t>
            </a:r>
            <a:r>
              <a:rPr lang="da-DK" dirty="0" err="1" smtClean="0"/>
              <a:t>was</a:t>
            </a:r>
            <a:r>
              <a:rPr lang="da-DK" dirty="0" smtClean="0"/>
              <a:t> </a:t>
            </a:r>
            <a:r>
              <a:rPr lang="da-DK" dirty="0" err="1" smtClean="0"/>
              <a:t>dumped</a:t>
            </a:r>
            <a:r>
              <a:rPr lang="da-DK" dirty="0" smtClean="0"/>
              <a:t> and a new </a:t>
            </a:r>
            <a:r>
              <a:rPr lang="da-DK" dirty="0" err="1" smtClean="0"/>
              <a:t>course</a:t>
            </a:r>
            <a:r>
              <a:rPr lang="da-DK" dirty="0" smtClean="0"/>
              <a:t> in </a:t>
            </a:r>
            <a:r>
              <a:rPr lang="da-DK" dirty="0" err="1" smtClean="0"/>
              <a:t>linear</a:t>
            </a:r>
            <a:r>
              <a:rPr lang="da-DK" dirty="0" smtClean="0"/>
              <a:t> algebra with </a:t>
            </a:r>
            <a:r>
              <a:rPr lang="da-DK" dirty="0" err="1" smtClean="0"/>
              <a:t>applications</a:t>
            </a:r>
            <a:r>
              <a:rPr lang="da-DK" dirty="0" smtClean="0"/>
              <a:t> (</a:t>
            </a:r>
            <a:r>
              <a:rPr lang="da-DK" dirty="0" err="1" smtClean="0"/>
              <a:t>BasisMat</a:t>
            </a:r>
            <a:r>
              <a:rPr lang="da-DK" dirty="0" smtClean="0"/>
              <a:t> 2) is </a:t>
            </a:r>
            <a:r>
              <a:rPr lang="da-DK" dirty="0" err="1" smtClean="0"/>
              <a:t>now</a:t>
            </a:r>
            <a:r>
              <a:rPr lang="da-DK" dirty="0" smtClean="0"/>
              <a:t> </a:t>
            </a:r>
            <a:r>
              <a:rPr lang="da-DK" dirty="0" err="1" smtClean="0"/>
              <a:t>compulsory</a:t>
            </a:r>
            <a:r>
              <a:rPr lang="da-DK" dirty="0" smtClean="0"/>
              <a:t> for all </a:t>
            </a:r>
            <a:r>
              <a:rPr lang="da-DK" dirty="0" err="1" smtClean="0"/>
              <a:t>study</a:t>
            </a:r>
            <a:r>
              <a:rPr lang="da-DK" dirty="0" smtClean="0"/>
              <a:t> lines</a:t>
            </a:r>
          </a:p>
          <a:p>
            <a:r>
              <a:rPr lang="da-DK" dirty="0" smtClean="0"/>
              <a:t>9 </a:t>
            </a:r>
            <a:r>
              <a:rPr lang="da-DK" dirty="0" err="1" smtClean="0"/>
              <a:t>weeks</a:t>
            </a:r>
            <a:r>
              <a:rPr lang="da-DK" dirty="0" smtClean="0"/>
              <a:t> of basic </a:t>
            </a:r>
            <a:r>
              <a:rPr lang="da-DK" dirty="0" err="1" smtClean="0"/>
              <a:t>linear</a:t>
            </a:r>
            <a:r>
              <a:rPr lang="da-DK" dirty="0" smtClean="0"/>
              <a:t> algebra, 3 </a:t>
            </a:r>
            <a:r>
              <a:rPr lang="da-DK" dirty="0" err="1" smtClean="0"/>
              <a:t>weeks</a:t>
            </a:r>
            <a:r>
              <a:rPr lang="da-DK" dirty="0" smtClean="0"/>
              <a:t> </a:t>
            </a:r>
            <a:r>
              <a:rPr lang="da-DK" dirty="0" err="1" smtClean="0"/>
              <a:t>specialization</a:t>
            </a:r>
            <a:endParaRPr lang="da-DK" dirty="0" smtClean="0"/>
          </a:p>
          <a:p>
            <a:pPr lvl="1"/>
            <a:r>
              <a:rPr lang="da-DK" dirty="0" err="1" smtClean="0"/>
              <a:t>Track</a:t>
            </a:r>
            <a:r>
              <a:rPr lang="da-DK" dirty="0" smtClean="0"/>
              <a:t> A: </a:t>
            </a:r>
            <a:r>
              <a:rPr lang="da-DK" dirty="0" err="1" smtClean="0"/>
              <a:t>Extrema</a:t>
            </a:r>
            <a:r>
              <a:rPr lang="da-DK" dirty="0" smtClean="0"/>
              <a:t> for </a:t>
            </a:r>
            <a:r>
              <a:rPr lang="da-DK" dirty="0" err="1" smtClean="0"/>
              <a:t>functions</a:t>
            </a:r>
            <a:r>
              <a:rPr lang="da-DK" dirty="0" smtClean="0"/>
              <a:t> of </a:t>
            </a:r>
            <a:r>
              <a:rPr lang="da-DK" dirty="0" err="1" smtClean="0"/>
              <a:t>two</a:t>
            </a:r>
            <a:r>
              <a:rPr lang="da-DK" dirty="0" smtClean="0"/>
              <a:t> variables, over-</a:t>
            </a:r>
            <a:r>
              <a:rPr lang="da-DK" dirty="0" err="1" smtClean="0"/>
              <a:t>determined</a:t>
            </a:r>
            <a:r>
              <a:rPr lang="da-DK" dirty="0" smtClean="0"/>
              <a:t> systems of </a:t>
            </a:r>
            <a:r>
              <a:rPr lang="da-DK" dirty="0" err="1" smtClean="0"/>
              <a:t>linear</a:t>
            </a:r>
            <a:r>
              <a:rPr lang="da-DK" dirty="0" smtClean="0"/>
              <a:t> </a:t>
            </a:r>
            <a:r>
              <a:rPr lang="da-DK" dirty="0" err="1" smtClean="0"/>
              <a:t>equations</a:t>
            </a:r>
            <a:endParaRPr lang="da-DK" dirty="0" smtClean="0"/>
          </a:p>
          <a:p>
            <a:pPr lvl="1"/>
            <a:r>
              <a:rPr lang="da-DK" dirty="0" err="1" smtClean="0"/>
              <a:t>Track</a:t>
            </a:r>
            <a:r>
              <a:rPr lang="da-DK" dirty="0" smtClean="0"/>
              <a:t> B: Systems of </a:t>
            </a:r>
            <a:r>
              <a:rPr lang="da-DK" dirty="0" err="1" smtClean="0"/>
              <a:t>differential</a:t>
            </a:r>
            <a:r>
              <a:rPr lang="da-DK" dirty="0" smtClean="0"/>
              <a:t> </a:t>
            </a:r>
            <a:r>
              <a:rPr lang="da-DK" dirty="0" err="1" smtClean="0"/>
              <a:t>equations</a:t>
            </a:r>
            <a:r>
              <a:rPr lang="da-DK" dirty="0" smtClean="0"/>
              <a:t> with </a:t>
            </a:r>
            <a:r>
              <a:rPr lang="da-DK" dirty="0" err="1" smtClean="0"/>
              <a:t>periodic</a:t>
            </a:r>
            <a:r>
              <a:rPr lang="da-DK" dirty="0" smtClean="0"/>
              <a:t> input, transfer </a:t>
            </a:r>
            <a:r>
              <a:rPr lang="da-DK" dirty="0" err="1" smtClean="0"/>
              <a:t>functions</a:t>
            </a:r>
            <a:endParaRPr lang="da-DK" dirty="0" smtClean="0"/>
          </a:p>
          <a:p>
            <a:r>
              <a:rPr lang="da-DK" dirty="0" smtClean="0"/>
              <a:t>Same </a:t>
            </a:r>
            <a:r>
              <a:rPr lang="da-DK" dirty="0" err="1" smtClean="0"/>
              <a:t>structure</a:t>
            </a:r>
            <a:r>
              <a:rPr lang="da-DK" dirty="0" smtClean="0"/>
              <a:t> as </a:t>
            </a:r>
            <a:r>
              <a:rPr lang="da-DK" dirty="0" err="1" smtClean="0"/>
              <a:t>BasisMat</a:t>
            </a:r>
            <a:r>
              <a:rPr lang="da-DK" dirty="0" smtClean="0"/>
              <a:t> 1 – </a:t>
            </a:r>
            <a:r>
              <a:rPr lang="da-DK" dirty="0" err="1" smtClean="0"/>
              <a:t>lectures</a:t>
            </a:r>
            <a:r>
              <a:rPr lang="da-DK" dirty="0" smtClean="0"/>
              <a:t>, </a:t>
            </a:r>
            <a:r>
              <a:rPr lang="da-DK" dirty="0" err="1" smtClean="0"/>
              <a:t>exercises</a:t>
            </a:r>
            <a:r>
              <a:rPr lang="da-DK" dirty="0" smtClean="0"/>
              <a:t>, </a:t>
            </a:r>
            <a:r>
              <a:rPr lang="da-DK" dirty="0" err="1" smtClean="0"/>
              <a:t>projects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355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Merging</a:t>
            </a:r>
            <a:r>
              <a:rPr lang="da-DK" dirty="0" smtClean="0"/>
              <a:t> </a:t>
            </a:r>
            <a:r>
              <a:rPr lang="da-DK" dirty="0" err="1" smtClean="0"/>
              <a:t>attempt</a:t>
            </a:r>
            <a:r>
              <a:rPr lang="da-DK" dirty="0" smtClean="0"/>
              <a:t> #2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For the </a:t>
            </a:r>
            <a:r>
              <a:rPr lang="da-DK" dirty="0" err="1" smtClean="0"/>
              <a:t>study</a:t>
            </a:r>
            <a:r>
              <a:rPr lang="da-DK" dirty="0" smtClean="0"/>
              <a:t> line </a:t>
            </a:r>
            <a:r>
              <a:rPr lang="da-DK" i="1" dirty="0" smtClean="0"/>
              <a:t>Civil Engineering and </a:t>
            </a:r>
            <a:r>
              <a:rPr lang="da-DK" i="1" dirty="0" err="1" smtClean="0"/>
              <a:t>Infrastructure</a:t>
            </a:r>
            <a:r>
              <a:rPr lang="da-DK" dirty="0" smtClean="0"/>
              <a:t> a </a:t>
            </a:r>
            <a:r>
              <a:rPr lang="da-DK" dirty="0" err="1" smtClean="0"/>
              <a:t>special</a:t>
            </a:r>
            <a:r>
              <a:rPr lang="da-DK" dirty="0" smtClean="0"/>
              <a:t> version of </a:t>
            </a:r>
            <a:r>
              <a:rPr lang="da-DK" dirty="0" err="1" smtClean="0"/>
              <a:t>BasisMat</a:t>
            </a:r>
            <a:r>
              <a:rPr lang="da-DK" dirty="0" smtClean="0"/>
              <a:t> 1 </a:t>
            </a:r>
            <a:r>
              <a:rPr lang="da-DK" dirty="0" err="1" smtClean="0"/>
              <a:t>combining</a:t>
            </a:r>
            <a:r>
              <a:rPr lang="da-DK" dirty="0" smtClean="0"/>
              <a:t> </a:t>
            </a:r>
            <a:r>
              <a:rPr lang="da-DK" dirty="0" err="1" smtClean="0"/>
              <a:t>calculus</a:t>
            </a:r>
            <a:r>
              <a:rPr lang="da-DK" dirty="0" smtClean="0"/>
              <a:t> and </a:t>
            </a:r>
            <a:r>
              <a:rPr lang="da-DK" dirty="0" err="1" smtClean="0"/>
              <a:t>mechanical</a:t>
            </a:r>
            <a:r>
              <a:rPr lang="da-DK" dirty="0" smtClean="0"/>
              <a:t> </a:t>
            </a:r>
            <a:r>
              <a:rPr lang="da-DK" dirty="0" err="1" smtClean="0"/>
              <a:t>physics</a:t>
            </a:r>
            <a:r>
              <a:rPr lang="da-DK" dirty="0" smtClean="0"/>
              <a:t> </a:t>
            </a:r>
            <a:r>
              <a:rPr lang="da-DK" dirty="0" err="1" smtClean="0"/>
              <a:t>was</a:t>
            </a:r>
            <a:r>
              <a:rPr lang="da-DK" dirty="0" smtClean="0"/>
              <a:t> </a:t>
            </a:r>
            <a:r>
              <a:rPr lang="da-DK" dirty="0" err="1" smtClean="0"/>
              <a:t>tested</a:t>
            </a:r>
            <a:r>
              <a:rPr lang="da-DK" dirty="0" smtClean="0"/>
              <a:t> in 2017</a:t>
            </a:r>
          </a:p>
          <a:p>
            <a:r>
              <a:rPr lang="da-DK" dirty="0" err="1" smtClean="0"/>
              <a:t>Four</a:t>
            </a:r>
            <a:r>
              <a:rPr lang="da-DK" dirty="0" smtClean="0"/>
              <a:t> cases of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dirty="0" err="1" smtClean="0"/>
              <a:t>Modelling</a:t>
            </a:r>
            <a:r>
              <a:rPr lang="da-DK" dirty="0" smtClean="0"/>
              <a:t> a </a:t>
            </a:r>
            <a:r>
              <a:rPr lang="da-DK" dirty="0" err="1" smtClean="0"/>
              <a:t>physical</a:t>
            </a:r>
            <a:r>
              <a:rPr lang="da-DK" dirty="0" smtClean="0"/>
              <a:t> problem with </a:t>
            </a:r>
            <a:r>
              <a:rPr lang="da-DK" dirty="0" err="1" smtClean="0"/>
              <a:t>differential</a:t>
            </a:r>
            <a:r>
              <a:rPr lang="da-DK" dirty="0" smtClean="0"/>
              <a:t> </a:t>
            </a:r>
            <a:r>
              <a:rPr lang="da-DK" dirty="0" err="1" smtClean="0"/>
              <a:t>equations</a:t>
            </a:r>
            <a:endParaRPr lang="da-DK" dirty="0" smtClean="0"/>
          </a:p>
          <a:p>
            <a:pPr marL="971550" lvl="1" indent="-514350">
              <a:buFont typeface="+mj-lt"/>
              <a:buAutoNum type="arabicPeriod"/>
            </a:pPr>
            <a:r>
              <a:rPr lang="da-DK" dirty="0" smtClean="0"/>
              <a:t>Learning the </a:t>
            </a:r>
            <a:r>
              <a:rPr lang="da-DK" dirty="0" err="1" smtClean="0"/>
              <a:t>mathematics</a:t>
            </a:r>
            <a:r>
              <a:rPr lang="da-DK" dirty="0" smtClean="0"/>
              <a:t> </a:t>
            </a:r>
            <a:r>
              <a:rPr lang="da-DK" dirty="0" err="1" smtClean="0"/>
              <a:t>needed</a:t>
            </a:r>
            <a:r>
              <a:rPr lang="da-DK" dirty="0" smtClean="0"/>
              <a:t> to </a:t>
            </a:r>
            <a:r>
              <a:rPr lang="da-DK" dirty="0" err="1" smtClean="0"/>
              <a:t>solve</a:t>
            </a:r>
            <a:r>
              <a:rPr lang="da-DK" dirty="0" smtClean="0"/>
              <a:t> the </a:t>
            </a:r>
            <a:r>
              <a:rPr lang="da-DK" dirty="0" err="1" smtClean="0"/>
              <a:t>equations</a:t>
            </a:r>
            <a:endParaRPr lang="da-DK" dirty="0" smtClean="0"/>
          </a:p>
          <a:p>
            <a:pPr marL="971550" lvl="1" indent="-514350">
              <a:buFont typeface="+mj-lt"/>
              <a:buAutoNum type="arabicPeriod"/>
            </a:pPr>
            <a:r>
              <a:rPr lang="da-DK" dirty="0" err="1" smtClean="0"/>
              <a:t>Solving</a:t>
            </a:r>
            <a:r>
              <a:rPr lang="da-DK" dirty="0" smtClean="0"/>
              <a:t> the </a:t>
            </a:r>
            <a:r>
              <a:rPr lang="da-DK" dirty="0" err="1" smtClean="0"/>
              <a:t>physical</a:t>
            </a:r>
            <a:r>
              <a:rPr lang="da-DK" dirty="0" smtClean="0"/>
              <a:t> problem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9302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four</a:t>
            </a:r>
            <a:r>
              <a:rPr lang="da-DK" dirty="0" smtClean="0"/>
              <a:t> cases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a-DK" dirty="0" smtClean="0"/>
              <a:t>A </a:t>
            </a:r>
            <a:r>
              <a:rPr lang="da-DK" dirty="0" err="1" smtClean="0"/>
              <a:t>body</a:t>
            </a:r>
            <a:r>
              <a:rPr lang="da-DK" dirty="0" smtClean="0"/>
              <a:t> </a:t>
            </a:r>
            <a:r>
              <a:rPr lang="da-DK" dirty="0" err="1" smtClean="0"/>
              <a:t>falling</a:t>
            </a:r>
            <a:r>
              <a:rPr lang="da-DK" dirty="0" smtClean="0"/>
              <a:t> </a:t>
            </a:r>
            <a:r>
              <a:rPr lang="da-DK" dirty="0" err="1" smtClean="0"/>
              <a:t>through</a:t>
            </a:r>
            <a:r>
              <a:rPr lang="da-DK" dirty="0" smtClean="0"/>
              <a:t> </a:t>
            </a:r>
            <a:r>
              <a:rPr lang="da-DK" dirty="0" err="1" smtClean="0"/>
              <a:t>through</a:t>
            </a:r>
            <a:r>
              <a:rPr lang="da-DK" dirty="0" smtClean="0"/>
              <a:t> </a:t>
            </a:r>
            <a:r>
              <a:rPr lang="da-DK" dirty="0" err="1" smtClean="0"/>
              <a:t>liquid</a:t>
            </a:r>
            <a:r>
              <a:rPr lang="da-DK" dirty="0" smtClean="0"/>
              <a:t> </a:t>
            </a:r>
            <a:r>
              <a:rPr lang="da-DK" dirty="0" err="1" smtClean="0"/>
              <a:t>concrete</a:t>
            </a:r>
            <a:endParaRPr lang="da-DK" dirty="0" smtClean="0"/>
          </a:p>
          <a:p>
            <a:pPr marL="400050" lvl="1" indent="0">
              <a:buNone/>
            </a:pPr>
            <a:r>
              <a:rPr lang="da-DK" dirty="0" smtClean="0"/>
              <a:t>(First </a:t>
            </a:r>
            <a:r>
              <a:rPr lang="da-DK" dirty="0" err="1" smtClean="0"/>
              <a:t>order</a:t>
            </a:r>
            <a:r>
              <a:rPr lang="da-DK" dirty="0" smtClean="0"/>
              <a:t> DE)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Vibrations of a </a:t>
            </a:r>
            <a:r>
              <a:rPr lang="da-DK" dirty="0" err="1" smtClean="0"/>
              <a:t>table</a:t>
            </a:r>
            <a:r>
              <a:rPr lang="da-DK" dirty="0" smtClean="0"/>
              <a:t>, </a:t>
            </a:r>
            <a:r>
              <a:rPr lang="da-DK" dirty="0" err="1" smtClean="0"/>
              <a:t>heavily</a:t>
            </a:r>
            <a:r>
              <a:rPr lang="da-DK" dirty="0" smtClean="0"/>
              <a:t> </a:t>
            </a:r>
            <a:r>
              <a:rPr lang="da-DK" dirty="0" err="1" smtClean="0"/>
              <a:t>damped</a:t>
            </a:r>
            <a:r>
              <a:rPr lang="da-DK" dirty="0" smtClean="0"/>
              <a:t> or </a:t>
            </a:r>
            <a:r>
              <a:rPr lang="da-DK" dirty="0" err="1" smtClean="0"/>
              <a:t>undamped</a:t>
            </a:r>
            <a:endParaRPr lang="da-DK" dirty="0" smtClean="0"/>
          </a:p>
          <a:p>
            <a:pPr marL="400050" lvl="1" indent="0">
              <a:buNone/>
            </a:pPr>
            <a:r>
              <a:rPr lang="da-DK" dirty="0" smtClean="0"/>
              <a:t>(Second </a:t>
            </a:r>
            <a:r>
              <a:rPr lang="da-DK" dirty="0" err="1" smtClean="0"/>
              <a:t>order</a:t>
            </a:r>
            <a:r>
              <a:rPr lang="da-DK" dirty="0" smtClean="0"/>
              <a:t> </a:t>
            </a:r>
            <a:r>
              <a:rPr lang="da-DK" dirty="0" err="1" smtClean="0"/>
              <a:t>homogeneous</a:t>
            </a:r>
            <a:r>
              <a:rPr lang="da-DK" dirty="0" smtClean="0"/>
              <a:t> DE with </a:t>
            </a:r>
            <a:r>
              <a:rPr lang="da-DK" dirty="0" err="1" smtClean="0"/>
              <a:t>exponential</a:t>
            </a:r>
            <a:r>
              <a:rPr lang="da-DK" dirty="0" smtClean="0"/>
              <a:t> or </a:t>
            </a:r>
            <a:r>
              <a:rPr lang="da-DK" dirty="0" err="1" smtClean="0"/>
              <a:t>harmonic</a:t>
            </a:r>
            <a:r>
              <a:rPr lang="da-DK" dirty="0" smtClean="0"/>
              <a:t> solutions)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err="1" smtClean="0"/>
              <a:t>Lightly</a:t>
            </a:r>
            <a:r>
              <a:rPr lang="da-DK" dirty="0" smtClean="0"/>
              <a:t> </a:t>
            </a:r>
            <a:r>
              <a:rPr lang="da-DK" dirty="0" err="1" smtClean="0"/>
              <a:t>damped</a:t>
            </a:r>
            <a:r>
              <a:rPr lang="da-DK" dirty="0" smtClean="0"/>
              <a:t> </a:t>
            </a:r>
            <a:r>
              <a:rPr lang="da-DK" dirty="0" err="1" smtClean="0"/>
              <a:t>wind</a:t>
            </a:r>
            <a:r>
              <a:rPr lang="da-DK" dirty="0" smtClean="0"/>
              <a:t> turbine </a:t>
            </a:r>
            <a:r>
              <a:rPr lang="da-DK" dirty="0" err="1" smtClean="0"/>
              <a:t>tower</a:t>
            </a:r>
            <a:endParaRPr lang="da-DK" dirty="0" smtClean="0"/>
          </a:p>
          <a:p>
            <a:pPr marL="400050" lvl="1" indent="0">
              <a:buNone/>
            </a:pPr>
            <a:r>
              <a:rPr lang="da-DK" dirty="0" smtClean="0"/>
              <a:t>(</a:t>
            </a:r>
            <a:r>
              <a:rPr lang="da-DK" dirty="0" err="1" smtClean="0"/>
              <a:t>Complex</a:t>
            </a:r>
            <a:r>
              <a:rPr lang="da-DK" dirty="0" smtClean="0"/>
              <a:t> </a:t>
            </a:r>
            <a:r>
              <a:rPr lang="da-DK" dirty="0" err="1" smtClean="0"/>
              <a:t>numbers</a:t>
            </a:r>
            <a:r>
              <a:rPr lang="da-DK" dirty="0" smtClean="0"/>
              <a:t>, general solution to </a:t>
            </a:r>
            <a:r>
              <a:rPr lang="da-DK" dirty="0" err="1" smtClean="0"/>
              <a:t>second</a:t>
            </a:r>
            <a:r>
              <a:rPr lang="da-DK" dirty="0" smtClean="0"/>
              <a:t> </a:t>
            </a:r>
            <a:r>
              <a:rPr lang="da-DK" dirty="0" err="1" smtClean="0"/>
              <a:t>order</a:t>
            </a:r>
            <a:r>
              <a:rPr lang="da-DK" dirty="0" smtClean="0"/>
              <a:t> </a:t>
            </a:r>
            <a:r>
              <a:rPr lang="da-DK" dirty="0" err="1" smtClean="0"/>
              <a:t>homogeneous</a:t>
            </a:r>
            <a:r>
              <a:rPr lang="da-DK" dirty="0" smtClean="0"/>
              <a:t> DE)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Wind turbine </a:t>
            </a:r>
            <a:r>
              <a:rPr lang="da-DK" dirty="0" err="1" smtClean="0"/>
              <a:t>tower</a:t>
            </a:r>
            <a:r>
              <a:rPr lang="da-DK" dirty="0" smtClean="0"/>
              <a:t> with </a:t>
            </a:r>
            <a:r>
              <a:rPr lang="da-DK" dirty="0" err="1" smtClean="0"/>
              <a:t>external</a:t>
            </a:r>
            <a:r>
              <a:rPr lang="da-DK" dirty="0" smtClean="0"/>
              <a:t> load</a:t>
            </a:r>
          </a:p>
          <a:p>
            <a:pPr marL="400050" lvl="1" indent="0">
              <a:buNone/>
            </a:pPr>
            <a:r>
              <a:rPr lang="da-DK" dirty="0" smtClean="0"/>
              <a:t>(Second </a:t>
            </a:r>
            <a:r>
              <a:rPr lang="da-DK" dirty="0" err="1" smtClean="0"/>
              <a:t>order</a:t>
            </a:r>
            <a:r>
              <a:rPr lang="da-DK" dirty="0" smtClean="0"/>
              <a:t> </a:t>
            </a:r>
            <a:r>
              <a:rPr lang="da-DK" dirty="0" err="1"/>
              <a:t>i</a:t>
            </a:r>
            <a:r>
              <a:rPr lang="da-DK" dirty="0" err="1" smtClean="0"/>
              <a:t>nhomogeneous</a:t>
            </a:r>
            <a:r>
              <a:rPr lang="da-DK" dirty="0" smtClean="0"/>
              <a:t> DE)</a:t>
            </a:r>
          </a:p>
          <a:p>
            <a:pPr marL="514350" indent="-514350">
              <a:buFont typeface="+mj-lt"/>
              <a:buAutoNum type="arabicPeriod"/>
            </a:pPr>
            <a:endParaRPr lang="da-DK" dirty="0" smtClean="0"/>
          </a:p>
          <a:p>
            <a:pPr marL="514350" indent="-514350">
              <a:buFont typeface="+mj-lt"/>
              <a:buAutoNum type="arabicPeriod"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28653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How did </a:t>
            </a:r>
            <a:r>
              <a:rPr lang="da-DK" dirty="0" err="1" smtClean="0"/>
              <a:t>that</a:t>
            </a:r>
            <a:r>
              <a:rPr lang="da-DK" dirty="0" smtClean="0"/>
              <a:t> go?</a:t>
            </a:r>
            <a:br>
              <a:rPr lang="da-DK" dirty="0" smtClean="0"/>
            </a:br>
            <a:r>
              <a:rPr lang="da-DK" dirty="0" smtClean="0"/>
              <a:t>Student </a:t>
            </a:r>
            <a:r>
              <a:rPr lang="da-DK" dirty="0" err="1" smtClean="0"/>
              <a:t>response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Physics</a:t>
            </a:r>
            <a:r>
              <a:rPr lang="da-DK" dirty="0" smtClean="0"/>
              <a:t> </a:t>
            </a:r>
            <a:r>
              <a:rPr lang="da-DK" dirty="0" err="1" smtClean="0"/>
              <a:t>too</a:t>
            </a:r>
            <a:r>
              <a:rPr lang="da-DK" dirty="0" smtClean="0"/>
              <a:t> </a:t>
            </a:r>
            <a:r>
              <a:rPr lang="da-DK" dirty="0" err="1" smtClean="0"/>
              <a:t>difficult</a:t>
            </a:r>
            <a:r>
              <a:rPr lang="da-DK" dirty="0" smtClean="0"/>
              <a:t> and </a:t>
            </a:r>
            <a:r>
              <a:rPr lang="da-DK" dirty="0" err="1" smtClean="0"/>
              <a:t>demanding</a:t>
            </a:r>
            <a:r>
              <a:rPr lang="da-DK" dirty="0" smtClean="0"/>
              <a:t> </a:t>
            </a:r>
            <a:r>
              <a:rPr lang="da-DK" dirty="0" err="1" smtClean="0"/>
              <a:t>too</a:t>
            </a:r>
            <a:r>
              <a:rPr lang="da-DK" dirty="0" smtClean="0"/>
              <a:t> </a:t>
            </a:r>
            <a:r>
              <a:rPr lang="da-DK" dirty="0" err="1" smtClean="0"/>
              <a:t>much</a:t>
            </a:r>
            <a:r>
              <a:rPr lang="da-DK" dirty="0" smtClean="0"/>
              <a:t> </a:t>
            </a:r>
            <a:r>
              <a:rPr lang="da-DK" dirty="0" err="1" smtClean="0"/>
              <a:t>work</a:t>
            </a:r>
            <a:endParaRPr lang="da-DK" dirty="0" smtClean="0"/>
          </a:p>
          <a:p>
            <a:r>
              <a:rPr lang="da-DK" dirty="0" smtClean="0"/>
              <a:t>The </a:t>
            </a:r>
            <a:r>
              <a:rPr lang="da-DK" dirty="0" err="1" smtClean="0"/>
              <a:t>teaching</a:t>
            </a:r>
            <a:r>
              <a:rPr lang="da-DK" dirty="0" smtClean="0"/>
              <a:t> </a:t>
            </a:r>
            <a:r>
              <a:rPr lang="da-DK" dirty="0" err="1" smtClean="0"/>
              <a:t>styles</a:t>
            </a:r>
            <a:r>
              <a:rPr lang="da-DK" dirty="0" smtClean="0"/>
              <a:t> in </a:t>
            </a:r>
            <a:r>
              <a:rPr lang="da-DK" dirty="0" err="1" smtClean="0"/>
              <a:t>math</a:t>
            </a:r>
            <a:r>
              <a:rPr lang="da-DK" dirty="0" smtClean="0"/>
              <a:t> and </a:t>
            </a:r>
            <a:r>
              <a:rPr lang="da-DK" dirty="0" err="1" smtClean="0"/>
              <a:t>physics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too</a:t>
            </a:r>
            <a:r>
              <a:rPr lang="da-DK" dirty="0" smtClean="0"/>
              <a:t> </a:t>
            </a:r>
            <a:r>
              <a:rPr lang="da-DK" dirty="0" err="1" smtClean="0"/>
              <a:t>different</a:t>
            </a:r>
            <a:endParaRPr lang="da-DK" dirty="0" smtClean="0"/>
          </a:p>
          <a:p>
            <a:r>
              <a:rPr lang="da-DK" dirty="0"/>
              <a:t>Q: The </a:t>
            </a:r>
            <a:r>
              <a:rPr lang="da-DK" dirty="0" err="1"/>
              <a:t>course</a:t>
            </a:r>
            <a:r>
              <a:rPr lang="da-DK" dirty="0"/>
              <a:t> mixes </a:t>
            </a:r>
            <a:r>
              <a:rPr lang="da-DK" dirty="0" err="1"/>
              <a:t>maths</a:t>
            </a:r>
            <a:r>
              <a:rPr lang="da-DK" dirty="0"/>
              <a:t> and </a:t>
            </a:r>
            <a:r>
              <a:rPr lang="da-DK" dirty="0" err="1"/>
              <a:t>physics</a:t>
            </a:r>
            <a:r>
              <a:rPr lang="da-DK" dirty="0"/>
              <a:t>. Is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motivating</a:t>
            </a:r>
            <a:r>
              <a:rPr lang="da-DK" dirty="0"/>
              <a:t> for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work</a:t>
            </a:r>
            <a:r>
              <a:rPr lang="da-DK" dirty="0"/>
              <a:t>?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197167"/>
              </p:ext>
            </p:extLst>
          </p:nvPr>
        </p:nvGraphicFramePr>
        <p:xfrm>
          <a:off x="1475656" y="5229200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err="1" smtClean="0"/>
                        <a:t>Very</a:t>
                      </a:r>
                      <a:r>
                        <a:rPr lang="da-DK" dirty="0" smtClean="0"/>
                        <a:t> </a:t>
                      </a:r>
                      <a:r>
                        <a:rPr lang="da-DK" dirty="0" err="1" smtClean="0"/>
                        <a:t>motivating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 smtClean="0"/>
                        <a:t>Somewhat</a:t>
                      </a:r>
                      <a:r>
                        <a:rPr lang="da-DK" dirty="0" smtClean="0"/>
                        <a:t> </a:t>
                      </a:r>
                      <a:r>
                        <a:rPr lang="da-DK" dirty="0" err="1" smtClean="0"/>
                        <a:t>motivating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 smtClean="0"/>
                        <a:t>Doesn’t</a:t>
                      </a:r>
                      <a:r>
                        <a:rPr lang="da-DK" dirty="0" smtClean="0"/>
                        <a:t> matter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Not </a:t>
                      </a:r>
                      <a:r>
                        <a:rPr lang="da-DK" dirty="0" err="1" smtClean="0"/>
                        <a:t>motivating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4%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48%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28%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20%</a:t>
                      </a: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29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would</a:t>
            </a:r>
            <a:r>
              <a:rPr lang="da-DK" dirty="0" smtClean="0"/>
              <a:t> I do </a:t>
            </a:r>
            <a:r>
              <a:rPr lang="da-DK" dirty="0" err="1" smtClean="0"/>
              <a:t>differently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Let </a:t>
            </a:r>
            <a:r>
              <a:rPr lang="da-DK" dirty="0" err="1" smtClean="0"/>
              <a:t>mathematics</a:t>
            </a:r>
            <a:r>
              <a:rPr lang="da-DK" dirty="0" smtClean="0"/>
              <a:t> support </a:t>
            </a:r>
            <a:r>
              <a:rPr lang="da-DK" dirty="0" err="1" smtClean="0"/>
              <a:t>engineering</a:t>
            </a:r>
            <a:r>
              <a:rPr lang="da-DK" dirty="0" smtClean="0"/>
              <a:t> </a:t>
            </a:r>
            <a:r>
              <a:rPr lang="da-DK" dirty="0" err="1" smtClean="0"/>
              <a:t>topics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central to the </a:t>
            </a:r>
            <a:r>
              <a:rPr lang="da-DK" dirty="0" err="1" smtClean="0"/>
              <a:t>study</a:t>
            </a:r>
            <a:r>
              <a:rPr lang="da-DK" dirty="0" smtClean="0"/>
              <a:t> programme</a:t>
            </a:r>
          </a:p>
          <a:p>
            <a:r>
              <a:rPr lang="da-DK" dirty="0" smtClean="0"/>
              <a:t>… but I </a:t>
            </a:r>
            <a:r>
              <a:rPr lang="da-DK" dirty="0" err="1" smtClean="0"/>
              <a:t>wouldn’t</a:t>
            </a:r>
            <a:r>
              <a:rPr lang="da-DK" dirty="0" smtClean="0"/>
              <a:t> do it </a:t>
            </a:r>
            <a:r>
              <a:rPr lang="da-DK" dirty="0" err="1" smtClean="0"/>
              <a:t>again</a:t>
            </a:r>
            <a:r>
              <a:rPr lang="da-DK" dirty="0" smtClean="0"/>
              <a:t>. 16 </a:t>
            </a:r>
            <a:r>
              <a:rPr lang="da-DK" dirty="0" err="1" smtClean="0"/>
              <a:t>B.Eng</a:t>
            </a:r>
            <a:r>
              <a:rPr lang="da-DK" dirty="0" smtClean="0"/>
              <a:t>. </a:t>
            </a:r>
            <a:r>
              <a:rPr lang="da-DK" dirty="0" err="1" smtClean="0"/>
              <a:t>study</a:t>
            </a:r>
            <a:r>
              <a:rPr lang="da-DK" dirty="0" smtClean="0"/>
              <a:t> lines </a:t>
            </a:r>
            <a:r>
              <a:rPr lang="da-DK" dirty="0" err="1" smtClean="0"/>
              <a:t>implies</a:t>
            </a:r>
            <a:r>
              <a:rPr lang="da-DK" dirty="0" smtClean="0"/>
              <a:t> 16 </a:t>
            </a:r>
            <a:r>
              <a:rPr lang="da-DK" dirty="0" err="1" smtClean="0"/>
              <a:t>different</a:t>
            </a:r>
            <a:r>
              <a:rPr lang="da-DK" dirty="0" smtClean="0"/>
              <a:t> </a:t>
            </a:r>
            <a:r>
              <a:rPr lang="da-DK" dirty="0" err="1" smtClean="0"/>
              <a:t>courses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4099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Challenges for </a:t>
            </a:r>
            <a:r>
              <a:rPr lang="da-DK" dirty="0" err="1" smtClean="0"/>
              <a:t>our</a:t>
            </a:r>
            <a:r>
              <a:rPr lang="da-DK" dirty="0" smtClean="0"/>
              <a:t> </a:t>
            </a:r>
            <a:r>
              <a:rPr lang="da-DK" dirty="0" err="1" smtClean="0"/>
              <a:t>B.Eng</a:t>
            </a:r>
            <a:r>
              <a:rPr lang="da-DK" dirty="0" smtClean="0"/>
              <a:t>. students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Approx</a:t>
            </a:r>
            <a:r>
              <a:rPr lang="da-DK" dirty="0" smtClean="0"/>
              <a:t>. 50% of the students have the grade 4 (D) or </a:t>
            </a:r>
            <a:r>
              <a:rPr lang="da-DK" dirty="0" err="1" smtClean="0"/>
              <a:t>less</a:t>
            </a:r>
            <a:r>
              <a:rPr lang="da-DK" dirty="0" smtClean="0"/>
              <a:t> in </a:t>
            </a:r>
            <a:r>
              <a:rPr lang="da-DK" dirty="0" err="1" smtClean="0"/>
              <a:t>mathematics</a:t>
            </a:r>
            <a:r>
              <a:rPr lang="da-DK" dirty="0" smtClean="0"/>
              <a:t> from </a:t>
            </a:r>
            <a:r>
              <a:rPr lang="da-DK" dirty="0" err="1" smtClean="0"/>
              <a:t>high</a:t>
            </a:r>
            <a:r>
              <a:rPr lang="da-DK" dirty="0" smtClean="0"/>
              <a:t> </a:t>
            </a:r>
            <a:r>
              <a:rPr lang="da-DK" dirty="0" err="1" smtClean="0"/>
              <a:t>school</a:t>
            </a: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Definition of the grade 4:</a:t>
            </a:r>
          </a:p>
          <a:p>
            <a:pPr marL="0" indent="0">
              <a:buNone/>
            </a:pPr>
            <a:r>
              <a:rPr lang="en-US" i="1" dirty="0"/>
              <a:t>For a fair performance displaying </a:t>
            </a:r>
            <a:r>
              <a:rPr lang="en-US" i="1" dirty="0" smtClean="0"/>
              <a:t>some command </a:t>
            </a:r>
            <a:r>
              <a:rPr lang="en-US" i="1" dirty="0"/>
              <a:t>of the relevant </a:t>
            </a:r>
            <a:r>
              <a:rPr lang="en-US" i="1" dirty="0" smtClean="0"/>
              <a:t>material but </a:t>
            </a:r>
            <a:r>
              <a:rPr lang="en-US" i="1" dirty="0"/>
              <a:t>also some major weaknesses</a:t>
            </a:r>
            <a:endParaRPr lang="da-DK" i="1" dirty="0"/>
          </a:p>
        </p:txBody>
      </p:sp>
    </p:spTree>
    <p:extLst>
      <p:ext uri="{BB962C8B-B14F-4D97-AF65-F5344CB8AC3E}">
        <p14:creationId xmlns:p14="http://schemas.microsoft.com/office/powerpoint/2010/main" val="417999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00864"/>
            <a:ext cx="7848871" cy="5886653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Select </a:t>
            </a:r>
            <a:r>
              <a:rPr lang="da-DK" dirty="0" err="1" smtClean="0"/>
              <a:t>incompetences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731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Merger</a:t>
            </a:r>
            <a:r>
              <a:rPr lang="da-DK" dirty="0" smtClean="0"/>
              <a:t> 2013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491608"/>
            <a:ext cx="4660914" cy="2330457"/>
          </a:xfrm>
        </p:spPr>
      </p:pic>
      <p:pic>
        <p:nvPicPr>
          <p:cNvPr id="1026" name="Picture 2" descr="C:\Users\mobr\AppData\Local\Temp\7zE08DE6483\kun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060848"/>
            <a:ext cx="2191105" cy="319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65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How to </a:t>
            </a:r>
            <a:r>
              <a:rPr lang="da-DK" dirty="0" err="1" smtClean="0"/>
              <a:t>teach</a:t>
            </a:r>
            <a:r>
              <a:rPr lang="da-DK" dirty="0" smtClean="0"/>
              <a:t> </a:t>
            </a:r>
            <a:r>
              <a:rPr lang="da-DK" dirty="0" err="1" smtClean="0"/>
              <a:t>complex</a:t>
            </a:r>
            <a:r>
              <a:rPr lang="da-DK" dirty="0" smtClean="0"/>
              <a:t> </a:t>
            </a:r>
            <a:r>
              <a:rPr lang="da-DK" dirty="0" err="1" smtClean="0"/>
              <a:t>numbers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err="1" smtClean="0"/>
              <a:t>BasisMat</a:t>
            </a:r>
            <a:r>
              <a:rPr lang="da-DK" b="1" dirty="0" smtClean="0"/>
              <a:t> 1: </a:t>
            </a:r>
            <a:r>
              <a:rPr lang="da-DK" dirty="0" smtClean="0"/>
              <a:t>Start the </a:t>
            </a:r>
            <a:r>
              <a:rPr lang="da-DK" dirty="0" err="1" smtClean="0"/>
              <a:t>course</a:t>
            </a:r>
            <a:r>
              <a:rPr lang="da-DK" dirty="0" smtClean="0"/>
              <a:t> with </a:t>
            </a:r>
            <a:r>
              <a:rPr lang="da-DK" dirty="0" err="1" smtClean="0"/>
              <a:t>complex</a:t>
            </a:r>
            <a:r>
              <a:rPr lang="da-DK" dirty="0" smtClean="0"/>
              <a:t> </a:t>
            </a:r>
            <a:r>
              <a:rPr lang="da-DK" dirty="0" err="1" smtClean="0"/>
              <a:t>numbers</a:t>
            </a:r>
            <a:r>
              <a:rPr lang="da-DK" dirty="0" smtClean="0"/>
              <a:t>.</a:t>
            </a:r>
          </a:p>
          <a:p>
            <a:pPr marL="0" indent="0">
              <a:buNone/>
            </a:pPr>
            <a:r>
              <a:rPr lang="da-DK" b="1" dirty="0" smtClean="0"/>
              <a:t>Pro: </a:t>
            </a:r>
            <a:r>
              <a:rPr lang="da-DK" dirty="0" err="1" smtClean="0"/>
              <a:t>Opportunity</a:t>
            </a:r>
            <a:r>
              <a:rPr lang="da-DK" dirty="0" smtClean="0"/>
              <a:t> to </a:t>
            </a:r>
            <a:r>
              <a:rPr lang="da-DK" dirty="0" err="1" smtClean="0"/>
              <a:t>refresh</a:t>
            </a:r>
            <a:r>
              <a:rPr lang="da-DK" dirty="0" smtClean="0"/>
              <a:t> basic algebra in a new </a:t>
            </a:r>
            <a:r>
              <a:rPr lang="da-DK" dirty="0" err="1" smtClean="0"/>
              <a:t>context</a:t>
            </a:r>
            <a:endParaRPr lang="da-DK" dirty="0" smtClean="0"/>
          </a:p>
          <a:p>
            <a:pPr marL="0" indent="0">
              <a:buNone/>
            </a:pPr>
            <a:r>
              <a:rPr lang="da-DK" b="1" dirty="0" err="1" smtClean="0"/>
              <a:t>Experimental</a:t>
            </a:r>
            <a:r>
              <a:rPr lang="da-DK" b="1" dirty="0" smtClean="0"/>
              <a:t> </a:t>
            </a:r>
            <a:r>
              <a:rPr lang="da-DK" b="1" dirty="0" err="1" smtClean="0"/>
              <a:t>course</a:t>
            </a:r>
            <a:r>
              <a:rPr lang="da-DK" b="1" dirty="0" smtClean="0"/>
              <a:t>: </a:t>
            </a:r>
            <a:r>
              <a:rPr lang="da-DK" dirty="0" smtClean="0"/>
              <a:t>On-</a:t>
            </a:r>
            <a:r>
              <a:rPr lang="da-DK" dirty="0" err="1" smtClean="0"/>
              <a:t>demand</a:t>
            </a:r>
            <a:r>
              <a:rPr lang="da-DK" dirty="0" smtClean="0"/>
              <a:t>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needed</a:t>
            </a:r>
            <a:r>
              <a:rPr lang="da-DK" dirty="0" smtClean="0"/>
              <a:t> to </a:t>
            </a:r>
            <a:r>
              <a:rPr lang="da-DK" dirty="0" err="1" smtClean="0"/>
              <a:t>solve</a:t>
            </a:r>
            <a:r>
              <a:rPr lang="da-DK" dirty="0" smtClean="0"/>
              <a:t> </a:t>
            </a:r>
            <a:r>
              <a:rPr lang="da-DK" dirty="0" err="1" smtClean="0"/>
              <a:t>differential</a:t>
            </a:r>
            <a:r>
              <a:rPr lang="da-DK" dirty="0" smtClean="0"/>
              <a:t> </a:t>
            </a:r>
            <a:r>
              <a:rPr lang="da-DK" dirty="0" err="1" smtClean="0"/>
              <a:t>equations</a:t>
            </a:r>
            <a:endParaRPr lang="da-DK" dirty="0" smtClean="0"/>
          </a:p>
          <a:p>
            <a:pPr marL="0" indent="0">
              <a:buNone/>
            </a:pPr>
            <a:r>
              <a:rPr lang="da-DK" b="1" dirty="0" smtClean="0"/>
              <a:t>Pro: </a:t>
            </a:r>
            <a:r>
              <a:rPr lang="da-DK" dirty="0" err="1" smtClean="0"/>
              <a:t>Strong</a:t>
            </a:r>
            <a:r>
              <a:rPr lang="da-DK" dirty="0" smtClean="0"/>
              <a:t> motivation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258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Conclusions</a:t>
            </a:r>
            <a:r>
              <a:rPr lang="da-DK" dirty="0" smtClean="0"/>
              <a:t>	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Mathematics</a:t>
            </a:r>
            <a:r>
              <a:rPr lang="da-DK" dirty="0" smtClean="0"/>
              <a:t>-driven </a:t>
            </a:r>
            <a:r>
              <a:rPr lang="da-DK" dirty="0" err="1" smtClean="0"/>
              <a:t>courses</a:t>
            </a:r>
            <a:r>
              <a:rPr lang="da-DK" dirty="0" smtClean="0"/>
              <a:t> with </a:t>
            </a:r>
            <a:r>
              <a:rPr lang="da-DK" dirty="0" err="1" smtClean="0"/>
              <a:t>connection</a:t>
            </a:r>
            <a:r>
              <a:rPr lang="da-DK" dirty="0" smtClean="0"/>
              <a:t> to </a:t>
            </a:r>
            <a:r>
              <a:rPr lang="da-DK" dirty="0" err="1" smtClean="0"/>
              <a:t>engineering</a:t>
            </a:r>
            <a:r>
              <a:rPr lang="da-DK" dirty="0" smtClean="0"/>
              <a:t> </a:t>
            </a:r>
            <a:r>
              <a:rPr lang="da-DK" dirty="0" err="1" smtClean="0"/>
              <a:t>through</a:t>
            </a:r>
            <a:r>
              <a:rPr lang="da-DK" dirty="0" smtClean="0"/>
              <a:t> </a:t>
            </a:r>
            <a:r>
              <a:rPr lang="da-DK" dirty="0" err="1" smtClean="0"/>
              <a:t>projects</a:t>
            </a:r>
            <a:r>
              <a:rPr lang="da-DK" dirty="0" smtClean="0"/>
              <a:t> is a robust </a:t>
            </a:r>
            <a:r>
              <a:rPr lang="da-DK" dirty="0" err="1" smtClean="0"/>
              <a:t>structure</a:t>
            </a:r>
            <a:endParaRPr lang="da-DK" dirty="0" smtClean="0"/>
          </a:p>
          <a:p>
            <a:r>
              <a:rPr lang="da-DK" dirty="0" smtClean="0"/>
              <a:t>Student motivation </a:t>
            </a:r>
            <a:r>
              <a:rPr lang="da-DK" dirty="0" err="1" smtClean="0"/>
              <a:t>seems</a:t>
            </a:r>
            <a:r>
              <a:rPr lang="da-DK" dirty="0" smtClean="0"/>
              <a:t> not to </a:t>
            </a:r>
            <a:r>
              <a:rPr lang="da-DK" dirty="0" err="1" smtClean="0"/>
              <a:t>be</a:t>
            </a:r>
            <a:r>
              <a:rPr lang="da-DK" dirty="0" smtClean="0"/>
              <a:t> a problem</a:t>
            </a:r>
          </a:p>
          <a:p>
            <a:r>
              <a:rPr lang="da-DK" dirty="0" smtClean="0"/>
              <a:t>How to </a:t>
            </a:r>
            <a:r>
              <a:rPr lang="da-DK" dirty="0" err="1" smtClean="0"/>
              <a:t>assess</a:t>
            </a:r>
            <a:r>
              <a:rPr lang="da-DK" dirty="0" smtClean="0"/>
              <a:t> if the </a:t>
            </a:r>
            <a:r>
              <a:rPr lang="da-DK" dirty="0" err="1" smtClean="0"/>
              <a:t>teaching</a:t>
            </a:r>
            <a:r>
              <a:rPr lang="da-DK" dirty="0" smtClean="0"/>
              <a:t> </a:t>
            </a:r>
            <a:r>
              <a:rPr lang="da-DK" dirty="0" err="1" smtClean="0"/>
              <a:t>actually</a:t>
            </a:r>
            <a:r>
              <a:rPr lang="da-DK" dirty="0" smtClean="0"/>
              <a:t> </a:t>
            </a:r>
            <a:r>
              <a:rPr lang="da-DK" dirty="0" err="1" smtClean="0"/>
              <a:t>works</a:t>
            </a:r>
            <a:r>
              <a:rPr lang="da-DK" dirty="0" smtClean="0"/>
              <a:t>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644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philosophies of</a:t>
            </a:r>
            <a:br>
              <a:rPr lang="en-US" dirty="0" smtClean="0"/>
            </a:br>
            <a:r>
              <a:rPr lang="en-US" dirty="0" smtClean="0"/>
              <a:t> engineering education and practice</a:t>
            </a:r>
            <a:endParaRPr lang="en-US" dirty="0"/>
          </a:p>
        </p:txBody>
      </p:sp>
      <p:pic>
        <p:nvPicPr>
          <p:cNvPr id="2052" name="Picture 4" descr="Image result for HC ørs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19" y="2708920"/>
            <a:ext cx="3116823" cy="3742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Image result for George Stephens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056" y="2708920"/>
            <a:ext cx="45720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kstboks 11"/>
          <p:cNvSpPr txBox="1"/>
          <p:nvPr/>
        </p:nvSpPr>
        <p:spPr>
          <a:xfrm>
            <a:off x="322974" y="2115026"/>
            <a:ext cx="3479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The </a:t>
            </a:r>
            <a:r>
              <a:rPr lang="da-DK" sz="2400" dirty="0" err="1" smtClean="0"/>
              <a:t>engineer</a:t>
            </a:r>
            <a:r>
              <a:rPr lang="da-DK" sz="2400" dirty="0" smtClean="0"/>
              <a:t> as a </a:t>
            </a:r>
            <a:r>
              <a:rPr lang="da-DK" sz="2400" dirty="0" err="1" smtClean="0"/>
              <a:t>scientist</a:t>
            </a:r>
            <a:endParaRPr lang="da-DK" sz="2400" dirty="0"/>
          </a:p>
        </p:txBody>
      </p:sp>
      <p:sp>
        <p:nvSpPr>
          <p:cNvPr id="13" name="Tekstboks 12"/>
          <p:cNvSpPr txBox="1"/>
          <p:nvPr/>
        </p:nvSpPr>
        <p:spPr>
          <a:xfrm>
            <a:off x="4198796" y="2115026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The </a:t>
            </a:r>
            <a:r>
              <a:rPr lang="da-DK" sz="2400" dirty="0" err="1" smtClean="0"/>
              <a:t>engineer</a:t>
            </a:r>
            <a:r>
              <a:rPr lang="da-DK" sz="2400" dirty="0" smtClean="0"/>
              <a:t> as a </a:t>
            </a:r>
            <a:r>
              <a:rPr lang="da-DK" sz="2400" dirty="0" err="1" smtClean="0"/>
              <a:t>skilled</a:t>
            </a:r>
            <a:r>
              <a:rPr lang="da-DK" sz="2400" dirty="0" smtClean="0"/>
              <a:t> </a:t>
            </a:r>
            <a:r>
              <a:rPr lang="da-DK" sz="2400" dirty="0" err="1" smtClean="0"/>
              <a:t>craftsman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14634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The </a:t>
            </a:r>
            <a:r>
              <a:rPr lang="da-DK" dirty="0" err="1" smtClean="0"/>
              <a:t>history</a:t>
            </a:r>
            <a:r>
              <a:rPr lang="da-DK" dirty="0" smtClean="0"/>
              <a:t> of the </a:t>
            </a:r>
            <a:r>
              <a:rPr lang="da-DK" dirty="0" err="1" smtClean="0"/>
              <a:t>B.Eng</a:t>
            </a:r>
            <a:r>
              <a:rPr lang="da-DK" dirty="0" smtClean="0"/>
              <a:t>. </a:t>
            </a:r>
            <a:r>
              <a:rPr lang="da-DK" dirty="0" err="1" smtClean="0"/>
              <a:t>educations</a:t>
            </a:r>
            <a:endParaRPr lang="da-DK" dirty="0"/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da-DK" dirty="0" smtClean="0"/>
              <a:t>1881: IHK </a:t>
            </a:r>
            <a:r>
              <a:rPr lang="da-DK" dirty="0" err="1" smtClean="0"/>
              <a:t>Founded</a:t>
            </a:r>
            <a:r>
              <a:rPr lang="da-DK" dirty="0" smtClean="0"/>
              <a:t> as </a:t>
            </a:r>
            <a:r>
              <a:rPr lang="da-DK" i="1" dirty="0" smtClean="0"/>
              <a:t>Day School for Builders and Machine Builders </a:t>
            </a:r>
            <a:r>
              <a:rPr lang="da-DK" dirty="0" err="1" smtClean="0"/>
              <a:t>educating</a:t>
            </a:r>
            <a:r>
              <a:rPr lang="da-DK" dirty="0"/>
              <a:t> </a:t>
            </a:r>
            <a:r>
              <a:rPr lang="da-DK" i="1" dirty="0" smtClean="0"/>
              <a:t>Teknikumingeniører</a:t>
            </a:r>
          </a:p>
          <a:p>
            <a:r>
              <a:rPr lang="da-DK" dirty="0" smtClean="0"/>
              <a:t>1957: Danish Engineering Academy (DIA) </a:t>
            </a:r>
            <a:r>
              <a:rPr lang="da-DK" dirty="0" err="1" smtClean="0"/>
              <a:t>formed</a:t>
            </a:r>
            <a:r>
              <a:rPr lang="da-DK" dirty="0" smtClean="0"/>
              <a:t> on the DTU campus, </a:t>
            </a:r>
            <a:r>
              <a:rPr lang="da-DK" dirty="0" err="1" smtClean="0"/>
              <a:t>providing</a:t>
            </a:r>
            <a:r>
              <a:rPr lang="da-DK" dirty="0" smtClean="0"/>
              <a:t> a 4-year </a:t>
            </a:r>
            <a:r>
              <a:rPr lang="da-DK" dirty="0" err="1" smtClean="0"/>
              <a:t>education</a:t>
            </a:r>
            <a:r>
              <a:rPr lang="da-DK" dirty="0" smtClean="0"/>
              <a:t> as </a:t>
            </a:r>
            <a:r>
              <a:rPr lang="da-DK" i="1" dirty="0" smtClean="0"/>
              <a:t>Akademiingeniør</a:t>
            </a:r>
          </a:p>
          <a:p>
            <a:r>
              <a:rPr lang="da-DK" dirty="0" smtClean="0"/>
              <a:t>1993: The </a:t>
            </a:r>
            <a:r>
              <a:rPr lang="da-DK" dirty="0" err="1" smtClean="0"/>
              <a:t>degrees</a:t>
            </a:r>
            <a:r>
              <a:rPr lang="da-DK" dirty="0" smtClean="0"/>
              <a:t> Teknikumingeniør and Akademiingeniør </a:t>
            </a:r>
            <a:r>
              <a:rPr lang="da-DK" dirty="0" err="1" smtClean="0"/>
              <a:t>harmonized</a:t>
            </a:r>
            <a:r>
              <a:rPr lang="da-DK" dirty="0" smtClean="0"/>
              <a:t> to </a:t>
            </a:r>
            <a:r>
              <a:rPr lang="da-DK" i="1" dirty="0" smtClean="0"/>
              <a:t>Diplomingeniør </a:t>
            </a:r>
            <a:r>
              <a:rPr lang="da-DK" dirty="0" smtClean="0"/>
              <a:t>(</a:t>
            </a:r>
            <a:r>
              <a:rPr lang="da-DK" dirty="0" err="1" smtClean="0"/>
              <a:t>B.Eng</a:t>
            </a:r>
            <a:r>
              <a:rPr lang="da-DK" dirty="0" smtClean="0"/>
              <a:t>.) – 3½ </a:t>
            </a:r>
            <a:r>
              <a:rPr lang="da-DK" dirty="0" err="1" smtClean="0"/>
              <a:t>years</a:t>
            </a:r>
            <a:r>
              <a:rPr lang="da-DK" dirty="0" smtClean="0"/>
              <a:t> </a:t>
            </a:r>
            <a:r>
              <a:rPr lang="da-DK" dirty="0" err="1" smtClean="0"/>
              <a:t>including</a:t>
            </a:r>
            <a:r>
              <a:rPr lang="da-DK" dirty="0" smtClean="0"/>
              <a:t> ½ </a:t>
            </a:r>
            <a:r>
              <a:rPr lang="da-DK" dirty="0" err="1" smtClean="0"/>
              <a:t>year</a:t>
            </a:r>
            <a:r>
              <a:rPr lang="da-DK" dirty="0" smtClean="0"/>
              <a:t> </a:t>
            </a:r>
            <a:r>
              <a:rPr lang="da-DK" dirty="0" err="1" smtClean="0"/>
              <a:t>internship</a:t>
            </a:r>
            <a:endParaRPr lang="da-DK" dirty="0" smtClean="0"/>
          </a:p>
          <a:p>
            <a:r>
              <a:rPr lang="da-DK" dirty="0" smtClean="0"/>
              <a:t>1995: DIA </a:t>
            </a:r>
            <a:r>
              <a:rPr lang="da-DK" dirty="0" err="1" smtClean="0"/>
              <a:t>merges</a:t>
            </a:r>
            <a:r>
              <a:rPr lang="da-DK" dirty="0" smtClean="0"/>
              <a:t> with DTU</a:t>
            </a:r>
          </a:p>
          <a:p>
            <a:r>
              <a:rPr lang="da-DK" dirty="0" smtClean="0"/>
              <a:t>2013: IHK </a:t>
            </a:r>
            <a:r>
              <a:rPr lang="da-DK" dirty="0" err="1" smtClean="0"/>
              <a:t>merges</a:t>
            </a:r>
            <a:r>
              <a:rPr lang="da-DK" dirty="0" smtClean="0"/>
              <a:t> with DTU</a:t>
            </a:r>
          </a:p>
          <a:p>
            <a:endParaRPr lang="da-DK" i="1" dirty="0" smtClean="0"/>
          </a:p>
          <a:p>
            <a:endParaRPr lang="da-DK" i="1" dirty="0" smtClean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2899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Mathematics</a:t>
            </a:r>
            <a:r>
              <a:rPr lang="da-DK" dirty="0" smtClean="0"/>
              <a:t> for </a:t>
            </a:r>
            <a:r>
              <a:rPr lang="da-DK" dirty="0" err="1" smtClean="0"/>
              <a:t>B.Eng</a:t>
            </a:r>
            <a:r>
              <a:rPr lang="da-DK" dirty="0" smtClean="0"/>
              <a:t>. at DTU</a:t>
            </a:r>
            <a:br>
              <a:rPr lang="da-DK" dirty="0" smtClean="0"/>
            </a:br>
            <a:r>
              <a:rPr lang="da-DK" dirty="0" err="1" smtClean="0"/>
              <a:t>before</a:t>
            </a:r>
            <a:r>
              <a:rPr lang="da-DK" dirty="0" smtClean="0"/>
              <a:t> the fusion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 err="1" smtClean="0"/>
              <a:t>Two</a:t>
            </a:r>
            <a:r>
              <a:rPr lang="da-DK" dirty="0" smtClean="0"/>
              <a:t> 5 ECTS </a:t>
            </a:r>
            <a:r>
              <a:rPr lang="da-DK" dirty="0" err="1" smtClean="0"/>
              <a:t>courses</a:t>
            </a:r>
            <a:r>
              <a:rPr lang="da-DK" dirty="0" smtClean="0"/>
              <a:t> </a:t>
            </a:r>
            <a:r>
              <a:rPr lang="da-DK" dirty="0" err="1" smtClean="0"/>
              <a:t>common</a:t>
            </a:r>
            <a:r>
              <a:rPr lang="da-DK" dirty="0" smtClean="0"/>
              <a:t> for all </a:t>
            </a:r>
            <a:r>
              <a:rPr lang="da-DK" dirty="0" err="1" smtClean="0"/>
              <a:t>study</a:t>
            </a:r>
            <a:r>
              <a:rPr lang="da-DK" dirty="0" smtClean="0"/>
              <a:t> lines</a:t>
            </a:r>
          </a:p>
          <a:p>
            <a:r>
              <a:rPr lang="da-DK" dirty="0" err="1" smtClean="0"/>
              <a:t>DiploMat</a:t>
            </a:r>
            <a:r>
              <a:rPr lang="da-DK" dirty="0" smtClean="0"/>
              <a:t> 1: </a:t>
            </a:r>
            <a:r>
              <a:rPr lang="da-DK" dirty="0" err="1"/>
              <a:t>C</a:t>
            </a:r>
            <a:r>
              <a:rPr lang="da-DK" dirty="0" err="1" smtClean="0"/>
              <a:t>omplex</a:t>
            </a:r>
            <a:r>
              <a:rPr lang="da-DK" dirty="0" smtClean="0"/>
              <a:t> </a:t>
            </a:r>
            <a:r>
              <a:rPr lang="da-DK" dirty="0" err="1" smtClean="0"/>
              <a:t>numbers</a:t>
            </a:r>
            <a:r>
              <a:rPr lang="da-DK" dirty="0" smtClean="0"/>
              <a:t>, </a:t>
            </a:r>
            <a:r>
              <a:rPr lang="da-DK" dirty="0" err="1" smtClean="0"/>
              <a:t>polynomials</a:t>
            </a:r>
            <a:r>
              <a:rPr lang="da-DK" dirty="0" smtClean="0"/>
              <a:t>, </a:t>
            </a:r>
            <a:r>
              <a:rPr lang="da-DK" dirty="0" err="1" smtClean="0"/>
              <a:t>Taylor’s</a:t>
            </a:r>
            <a:r>
              <a:rPr lang="da-DK" dirty="0" smtClean="0"/>
              <a:t> </a:t>
            </a:r>
            <a:r>
              <a:rPr lang="da-DK" dirty="0" err="1" smtClean="0"/>
              <a:t>formula</a:t>
            </a:r>
            <a:r>
              <a:rPr lang="da-DK" dirty="0" smtClean="0"/>
              <a:t>, </a:t>
            </a:r>
            <a:r>
              <a:rPr lang="da-DK" dirty="0" err="1" smtClean="0"/>
              <a:t>first</a:t>
            </a:r>
            <a:r>
              <a:rPr lang="da-DK" dirty="0" smtClean="0"/>
              <a:t> and </a:t>
            </a:r>
            <a:r>
              <a:rPr lang="da-DK" dirty="0" err="1" smtClean="0"/>
              <a:t>second</a:t>
            </a:r>
            <a:r>
              <a:rPr lang="da-DK" dirty="0" smtClean="0"/>
              <a:t> </a:t>
            </a:r>
            <a:r>
              <a:rPr lang="da-DK" dirty="0" err="1" smtClean="0"/>
              <a:t>order</a:t>
            </a:r>
            <a:r>
              <a:rPr lang="da-DK" dirty="0" smtClean="0"/>
              <a:t> </a:t>
            </a:r>
            <a:r>
              <a:rPr lang="da-DK" dirty="0" err="1" smtClean="0"/>
              <a:t>differential</a:t>
            </a:r>
            <a:r>
              <a:rPr lang="da-DK" dirty="0" smtClean="0"/>
              <a:t> </a:t>
            </a:r>
            <a:r>
              <a:rPr lang="da-DK" dirty="0" err="1" smtClean="0"/>
              <a:t>equations</a:t>
            </a:r>
            <a:r>
              <a:rPr lang="da-DK" dirty="0" smtClean="0"/>
              <a:t>, </a:t>
            </a:r>
            <a:r>
              <a:rPr lang="da-DK" dirty="0" err="1" smtClean="0"/>
              <a:t>partial</a:t>
            </a:r>
            <a:r>
              <a:rPr lang="da-DK" dirty="0" smtClean="0"/>
              <a:t> derivatives</a:t>
            </a:r>
          </a:p>
          <a:p>
            <a:r>
              <a:rPr lang="da-DK" dirty="0" err="1" smtClean="0"/>
              <a:t>DiploMat</a:t>
            </a:r>
            <a:r>
              <a:rPr lang="da-DK" dirty="0" smtClean="0"/>
              <a:t> 2: Systems of </a:t>
            </a:r>
            <a:r>
              <a:rPr lang="da-DK" dirty="0" err="1" smtClean="0"/>
              <a:t>linear</a:t>
            </a:r>
            <a:r>
              <a:rPr lang="da-DK" dirty="0" smtClean="0"/>
              <a:t> </a:t>
            </a:r>
            <a:r>
              <a:rPr lang="da-DK" dirty="0" err="1" smtClean="0"/>
              <a:t>equations</a:t>
            </a:r>
            <a:r>
              <a:rPr lang="da-DK" dirty="0" smtClean="0"/>
              <a:t>, matrices, </a:t>
            </a:r>
            <a:r>
              <a:rPr lang="da-DK" dirty="0" err="1" smtClean="0"/>
              <a:t>eigenvalues</a:t>
            </a:r>
            <a:r>
              <a:rPr lang="da-DK" dirty="0" smtClean="0"/>
              <a:t> and -</a:t>
            </a:r>
            <a:r>
              <a:rPr lang="da-DK" dirty="0" err="1" smtClean="0"/>
              <a:t>vectors</a:t>
            </a:r>
            <a:r>
              <a:rPr lang="da-DK" dirty="0" smtClean="0"/>
              <a:t>, systems of </a:t>
            </a:r>
            <a:r>
              <a:rPr lang="da-DK" dirty="0" err="1" smtClean="0"/>
              <a:t>linear</a:t>
            </a:r>
            <a:r>
              <a:rPr lang="da-DK" dirty="0" smtClean="0"/>
              <a:t> </a:t>
            </a:r>
            <a:r>
              <a:rPr lang="da-DK" dirty="0" err="1" smtClean="0"/>
              <a:t>differential</a:t>
            </a:r>
            <a:r>
              <a:rPr lang="da-DK" dirty="0" smtClean="0"/>
              <a:t> </a:t>
            </a:r>
            <a:r>
              <a:rPr lang="da-DK" dirty="0" err="1" smtClean="0"/>
              <a:t>equations</a:t>
            </a:r>
            <a:r>
              <a:rPr lang="da-DK" dirty="0" smtClean="0"/>
              <a:t>, </a:t>
            </a:r>
            <a:r>
              <a:rPr lang="da-DK" dirty="0" err="1" smtClean="0"/>
              <a:t>extrema</a:t>
            </a:r>
            <a:r>
              <a:rPr lang="da-DK" dirty="0" smtClean="0"/>
              <a:t> for </a:t>
            </a:r>
            <a:r>
              <a:rPr lang="da-DK" dirty="0" err="1" smtClean="0"/>
              <a:t>functions</a:t>
            </a:r>
            <a:r>
              <a:rPr lang="da-DK" dirty="0" smtClean="0"/>
              <a:t> of </a:t>
            </a:r>
            <a:r>
              <a:rPr lang="da-DK" dirty="0" err="1" smtClean="0"/>
              <a:t>several</a:t>
            </a:r>
            <a:r>
              <a:rPr lang="da-DK" dirty="0" smtClean="0"/>
              <a:t> variables</a:t>
            </a:r>
          </a:p>
          <a:p>
            <a:r>
              <a:rPr lang="da-DK" dirty="0" smtClean="0"/>
              <a:t>One or </a:t>
            </a:r>
            <a:r>
              <a:rPr lang="da-DK" dirty="0" err="1" smtClean="0"/>
              <a:t>two</a:t>
            </a:r>
            <a:r>
              <a:rPr lang="da-DK" dirty="0" smtClean="0"/>
              <a:t> </a:t>
            </a:r>
            <a:r>
              <a:rPr lang="da-DK" dirty="0" err="1" smtClean="0"/>
              <a:t>projects</a:t>
            </a:r>
            <a:r>
              <a:rPr lang="da-DK" dirty="0" smtClean="0"/>
              <a:t> on a problem </a:t>
            </a:r>
            <a:r>
              <a:rPr lang="da-DK" dirty="0" err="1" smtClean="0"/>
              <a:t>emerging</a:t>
            </a:r>
            <a:r>
              <a:rPr lang="da-DK" dirty="0" smtClean="0"/>
              <a:t> from </a:t>
            </a:r>
            <a:r>
              <a:rPr lang="da-DK" dirty="0" err="1" smtClean="0"/>
              <a:t>engineering</a:t>
            </a:r>
            <a:endParaRPr lang="da-DK" dirty="0" smtClean="0"/>
          </a:p>
          <a:p>
            <a:r>
              <a:rPr lang="da-DK" dirty="0" err="1" smtClean="0"/>
              <a:t>Use</a:t>
            </a:r>
            <a:r>
              <a:rPr lang="da-DK" dirty="0" smtClean="0"/>
              <a:t> </a:t>
            </a:r>
            <a:r>
              <a:rPr lang="da-DK" dirty="0" err="1" smtClean="0"/>
              <a:t>Maple</a:t>
            </a:r>
            <a:r>
              <a:rPr lang="da-DK" dirty="0" smtClean="0"/>
              <a:t> for </a:t>
            </a:r>
            <a:r>
              <a:rPr lang="da-DK" dirty="0" err="1" smtClean="0"/>
              <a:t>projects</a:t>
            </a:r>
            <a:r>
              <a:rPr lang="da-DK" dirty="0" smtClean="0"/>
              <a:t> and as a </a:t>
            </a:r>
            <a:r>
              <a:rPr lang="da-DK" dirty="0" err="1" smtClean="0"/>
              <a:t>dynamic</a:t>
            </a:r>
            <a:r>
              <a:rPr lang="da-DK" dirty="0" smtClean="0"/>
              <a:t> </a:t>
            </a:r>
            <a:r>
              <a:rPr lang="da-DK" dirty="0" err="1" smtClean="0"/>
              <a:t>answer</a:t>
            </a:r>
            <a:r>
              <a:rPr lang="da-DK" dirty="0" smtClean="0"/>
              <a:t> book ”</a:t>
            </a:r>
            <a:r>
              <a:rPr lang="da-DK" dirty="0" err="1" smtClean="0"/>
              <a:t>compute</a:t>
            </a:r>
            <a:r>
              <a:rPr lang="da-DK" dirty="0" smtClean="0"/>
              <a:t> by </a:t>
            </a:r>
            <a:r>
              <a:rPr lang="da-DK" dirty="0" err="1" smtClean="0"/>
              <a:t>hand</a:t>
            </a:r>
            <a:r>
              <a:rPr lang="da-DK" dirty="0" smtClean="0"/>
              <a:t> – check with </a:t>
            </a:r>
            <a:r>
              <a:rPr lang="da-DK" dirty="0" err="1" smtClean="0"/>
              <a:t>Maple</a:t>
            </a:r>
            <a:r>
              <a:rPr lang="da-DK" dirty="0" smtClean="0"/>
              <a:t>”</a:t>
            </a:r>
          </a:p>
          <a:p>
            <a:r>
              <a:rPr lang="da-DK" dirty="0" err="1" smtClean="0"/>
              <a:t>Weekly</a:t>
            </a:r>
            <a:r>
              <a:rPr lang="da-DK" dirty="0" smtClean="0"/>
              <a:t> </a:t>
            </a:r>
            <a:r>
              <a:rPr lang="da-DK" dirty="0" err="1" smtClean="0"/>
              <a:t>lectures</a:t>
            </a:r>
            <a:r>
              <a:rPr lang="da-DK" dirty="0" smtClean="0"/>
              <a:t> and </a:t>
            </a:r>
            <a:r>
              <a:rPr lang="da-DK" dirty="0" err="1" smtClean="0"/>
              <a:t>excercise</a:t>
            </a:r>
            <a:r>
              <a:rPr lang="da-DK" dirty="0" smtClean="0"/>
              <a:t> sessions with a TA. </a:t>
            </a:r>
            <a:r>
              <a:rPr lang="da-DK" dirty="0" err="1" smtClean="0"/>
              <a:t>Written</a:t>
            </a:r>
            <a:r>
              <a:rPr lang="da-DK" dirty="0" smtClean="0"/>
              <a:t> </a:t>
            </a:r>
            <a:r>
              <a:rPr lang="da-DK" dirty="0" err="1" smtClean="0"/>
              <a:t>exam</a:t>
            </a:r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2283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Teaching</a:t>
            </a:r>
            <a:r>
              <a:rPr lang="da-DK" dirty="0" smtClean="0"/>
              <a:t> </a:t>
            </a:r>
            <a:r>
              <a:rPr lang="da-DK" dirty="0" err="1" smtClean="0"/>
              <a:t>philosophy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Mathematics is a tool and a way of thinking which pervades all engineering disciplines. </a:t>
            </a:r>
          </a:p>
          <a:p>
            <a:r>
              <a:rPr lang="en-US" dirty="0" smtClean="0"/>
              <a:t>To make best use of mathematics in engineering it is crucial to understand its general and abstract nature</a:t>
            </a:r>
          </a:p>
          <a:p>
            <a:r>
              <a:rPr lang="en-US" dirty="0" smtClean="0"/>
              <a:t>Proofs are given only if they illuminate the use of the theory</a:t>
            </a:r>
          </a:p>
          <a:p>
            <a:r>
              <a:rPr lang="en-US" dirty="0" smtClean="0"/>
              <a:t>Engineering applications concentrated in projects – allows a common course for all study lines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29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Project </a:t>
            </a:r>
            <a:r>
              <a:rPr lang="da-DK" dirty="0" err="1" smtClean="0"/>
              <a:t>example</a:t>
            </a:r>
            <a:endParaRPr lang="da-DK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53666"/>
            <a:ext cx="2151147" cy="3238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5" y="2780927"/>
            <a:ext cx="4419215" cy="36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boks 3"/>
          <p:cNvSpPr txBox="1"/>
          <p:nvPr/>
        </p:nvSpPr>
        <p:spPr>
          <a:xfrm>
            <a:off x="3779912" y="2060848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Wind-</a:t>
            </a:r>
            <a:r>
              <a:rPr lang="da-DK" sz="2400" dirty="0" err="1" smtClean="0"/>
              <a:t>induced</a:t>
            </a:r>
            <a:r>
              <a:rPr lang="da-DK" sz="2400" dirty="0" smtClean="0"/>
              <a:t> oscillations of a bridge</a:t>
            </a:r>
            <a:endParaRPr lang="da-DK" sz="2400" dirty="0"/>
          </a:p>
        </p:txBody>
      </p:sp>
      <p:sp>
        <p:nvSpPr>
          <p:cNvPr id="5" name="Tekstboks 4"/>
          <p:cNvSpPr txBox="1"/>
          <p:nvPr/>
        </p:nvSpPr>
        <p:spPr>
          <a:xfrm>
            <a:off x="3747894" y="3573016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How to </a:t>
            </a:r>
            <a:r>
              <a:rPr lang="da-DK" sz="2400" dirty="0" err="1" smtClean="0"/>
              <a:t>choose</a:t>
            </a:r>
            <a:r>
              <a:rPr lang="da-DK" sz="2400" dirty="0" smtClean="0"/>
              <a:t> the </a:t>
            </a:r>
            <a:r>
              <a:rPr lang="da-DK" sz="2400" dirty="0" err="1" smtClean="0"/>
              <a:t>material</a:t>
            </a:r>
            <a:r>
              <a:rPr lang="da-DK" sz="2400" dirty="0" smtClean="0"/>
              <a:t> </a:t>
            </a:r>
            <a:r>
              <a:rPr lang="da-DK" sz="2400" dirty="0" err="1" smtClean="0"/>
              <a:t>constants</a:t>
            </a:r>
            <a:r>
              <a:rPr lang="da-DK" sz="2400" dirty="0" smtClean="0"/>
              <a:t> to </a:t>
            </a:r>
            <a:r>
              <a:rPr lang="da-DK" sz="2400" dirty="0" err="1" smtClean="0"/>
              <a:t>avoid</a:t>
            </a:r>
            <a:r>
              <a:rPr lang="da-DK" sz="2400" dirty="0" smtClean="0"/>
              <a:t> the </a:t>
            </a:r>
            <a:r>
              <a:rPr lang="da-DK" sz="2400" dirty="0" err="1" smtClean="0"/>
              <a:t>brigde</a:t>
            </a:r>
            <a:r>
              <a:rPr lang="da-DK" sz="2400" dirty="0" smtClean="0"/>
              <a:t> </a:t>
            </a:r>
            <a:r>
              <a:rPr lang="da-DK" sz="2400" dirty="0" err="1" smtClean="0"/>
              <a:t>falling</a:t>
            </a:r>
            <a:r>
              <a:rPr lang="da-DK" sz="2400" dirty="0" smtClean="0"/>
              <a:t> </a:t>
            </a:r>
            <a:r>
              <a:rPr lang="da-DK" sz="2400" dirty="0" err="1" smtClean="0"/>
              <a:t>down</a:t>
            </a:r>
            <a:r>
              <a:rPr lang="da-DK" sz="2400" dirty="0" smtClean="0"/>
              <a:t> for </a:t>
            </a:r>
            <a:r>
              <a:rPr lang="da-DK" sz="2400" dirty="0" err="1" smtClean="0"/>
              <a:t>realistic</a:t>
            </a:r>
            <a:r>
              <a:rPr lang="da-DK" sz="2400" dirty="0" smtClean="0"/>
              <a:t> </a:t>
            </a:r>
            <a:r>
              <a:rPr lang="da-DK" sz="2400" dirty="0" err="1" smtClean="0"/>
              <a:t>wind</a:t>
            </a:r>
            <a:r>
              <a:rPr lang="da-DK" sz="2400" dirty="0" smtClean="0"/>
              <a:t> speeds?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55134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38138"/>
          </a:xfrm>
        </p:spPr>
        <p:txBody>
          <a:bodyPr>
            <a:normAutofit/>
          </a:bodyPr>
          <a:lstStyle/>
          <a:p>
            <a:r>
              <a:rPr lang="da-DK" dirty="0" err="1" smtClean="0"/>
              <a:t>Another</a:t>
            </a:r>
            <a:r>
              <a:rPr lang="da-DK" dirty="0" smtClean="0"/>
              <a:t> point of </a:t>
            </a:r>
            <a:r>
              <a:rPr lang="da-DK" dirty="0" err="1" smtClean="0"/>
              <a:t>view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“Engineering </a:t>
            </a:r>
            <a:r>
              <a:rPr lang="en-GB" dirty="0"/>
              <a:t>students basically are not interested in math for math – they are interested in mathematical applications, and most </a:t>
            </a:r>
            <a:r>
              <a:rPr lang="en-GB" dirty="0" smtClean="0"/>
              <a:t>maths </a:t>
            </a:r>
            <a:r>
              <a:rPr lang="en-GB" dirty="0"/>
              <a:t>can be treated as black boxes, which gives a predefined output for a given input. Somebody has to determine the mechanics inside the black box, but the user don’t have to </a:t>
            </a:r>
            <a:r>
              <a:rPr lang="en-GB" dirty="0" smtClean="0"/>
              <a:t>know </a:t>
            </a:r>
            <a:r>
              <a:rPr lang="en-GB" dirty="0"/>
              <a:t>this in detail – or too prove it is true, as long as the user knows the limits of allowable inputs and how to evaluate the output. Engineers are used to this kind of work</a:t>
            </a:r>
            <a:r>
              <a:rPr lang="en-GB" dirty="0" smtClean="0"/>
              <a:t>.”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251520" y="6394856"/>
            <a:ext cx="8290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err="1" smtClean="0"/>
              <a:t>Quote</a:t>
            </a:r>
            <a:r>
              <a:rPr lang="da-DK" dirty="0" smtClean="0"/>
              <a:t> from ”Math for </a:t>
            </a:r>
            <a:r>
              <a:rPr lang="da-DK" dirty="0" err="1" smtClean="0"/>
              <a:t>Engineers</a:t>
            </a:r>
            <a:r>
              <a:rPr lang="da-DK" dirty="0" smtClean="0"/>
              <a:t>”, </a:t>
            </a:r>
            <a:r>
              <a:rPr lang="da-DK" dirty="0" err="1" smtClean="0"/>
              <a:t>draft</a:t>
            </a:r>
            <a:r>
              <a:rPr lang="da-DK" dirty="0" smtClean="0"/>
              <a:t> </a:t>
            </a:r>
            <a:r>
              <a:rPr lang="da-DK" dirty="0" err="1" smtClean="0"/>
              <a:t>working</a:t>
            </a:r>
            <a:r>
              <a:rPr lang="da-DK" dirty="0" smtClean="0"/>
              <a:t> </a:t>
            </a:r>
            <a:r>
              <a:rPr lang="da-DK" dirty="0" err="1" smtClean="0"/>
              <a:t>paper</a:t>
            </a:r>
            <a:r>
              <a:rPr lang="da-DK" dirty="0" smtClean="0"/>
              <a:t>, Hans Peter Christensen, 2015(?)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6056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Merging</a:t>
            </a:r>
            <a:r>
              <a:rPr lang="da-DK" dirty="0" smtClean="0"/>
              <a:t> </a:t>
            </a:r>
            <a:r>
              <a:rPr lang="da-DK" dirty="0" err="1" smtClean="0"/>
              <a:t>attempt</a:t>
            </a:r>
            <a:r>
              <a:rPr lang="da-DK" dirty="0" smtClean="0"/>
              <a:t> #1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The </a:t>
            </a:r>
            <a:r>
              <a:rPr lang="da-DK" dirty="0" err="1" smtClean="0"/>
              <a:t>mathematical</a:t>
            </a:r>
            <a:r>
              <a:rPr lang="da-DK" dirty="0" smtClean="0"/>
              <a:t> </a:t>
            </a:r>
            <a:r>
              <a:rPr lang="da-DK" dirty="0" err="1" smtClean="0"/>
              <a:t>demands</a:t>
            </a:r>
            <a:r>
              <a:rPr lang="da-DK" dirty="0" smtClean="0"/>
              <a:t> for all </a:t>
            </a:r>
            <a:r>
              <a:rPr lang="da-DK" dirty="0" err="1" smtClean="0"/>
              <a:t>study</a:t>
            </a:r>
            <a:r>
              <a:rPr lang="da-DK" dirty="0" smtClean="0"/>
              <a:t> lines </a:t>
            </a:r>
            <a:r>
              <a:rPr lang="da-DK" dirty="0" err="1" smtClean="0"/>
              <a:t>can’t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covered</a:t>
            </a:r>
            <a:r>
              <a:rPr lang="da-DK" dirty="0" smtClean="0"/>
              <a:t> by </a:t>
            </a:r>
            <a:r>
              <a:rPr lang="da-DK" dirty="0" err="1" smtClean="0"/>
              <a:t>common</a:t>
            </a:r>
            <a:r>
              <a:rPr lang="da-DK" dirty="0" smtClean="0"/>
              <a:t> 10 ECTS </a:t>
            </a:r>
            <a:r>
              <a:rPr lang="da-DK" dirty="0" err="1" smtClean="0"/>
              <a:t>courses</a:t>
            </a:r>
            <a:endParaRPr lang="da-DK" dirty="0" smtClean="0"/>
          </a:p>
          <a:p>
            <a:r>
              <a:rPr lang="da-DK" dirty="0" smtClean="0"/>
              <a:t>New </a:t>
            </a:r>
            <a:r>
              <a:rPr lang="da-DK" dirty="0" err="1" smtClean="0"/>
              <a:t>course</a:t>
            </a:r>
            <a:r>
              <a:rPr lang="da-DK" dirty="0" smtClean="0"/>
              <a:t> </a:t>
            </a:r>
            <a:r>
              <a:rPr lang="da-DK" dirty="0" err="1" smtClean="0"/>
              <a:t>BasisMat</a:t>
            </a:r>
            <a:r>
              <a:rPr lang="da-DK" dirty="0" smtClean="0"/>
              <a:t> </a:t>
            </a:r>
            <a:r>
              <a:rPr lang="da-DK" dirty="0" err="1" smtClean="0"/>
              <a:t>essential</a:t>
            </a:r>
            <a:r>
              <a:rPr lang="da-DK" dirty="0" smtClean="0"/>
              <a:t> </a:t>
            </a:r>
            <a:r>
              <a:rPr lang="da-DK" dirty="0" err="1" smtClean="0"/>
              <a:t>identical</a:t>
            </a:r>
            <a:r>
              <a:rPr lang="da-DK" dirty="0" smtClean="0"/>
              <a:t> </a:t>
            </a:r>
            <a:r>
              <a:rPr lang="da-DK" dirty="0" smtClean="0"/>
              <a:t>to Diplomat 1 </a:t>
            </a:r>
            <a:r>
              <a:rPr lang="da-DK" dirty="0" err="1" smtClean="0"/>
              <a:t>covering</a:t>
            </a:r>
            <a:r>
              <a:rPr lang="da-DK" dirty="0" smtClean="0"/>
              <a:t> </a:t>
            </a:r>
            <a:r>
              <a:rPr lang="da-DK" dirty="0" err="1" smtClean="0"/>
              <a:t>topics</a:t>
            </a:r>
            <a:r>
              <a:rPr lang="da-DK" dirty="0" smtClean="0"/>
              <a:t> of </a:t>
            </a:r>
            <a:r>
              <a:rPr lang="da-DK" dirty="0" err="1" smtClean="0"/>
              <a:t>interest</a:t>
            </a:r>
            <a:r>
              <a:rPr lang="da-DK" dirty="0" smtClean="0"/>
              <a:t> for all </a:t>
            </a:r>
            <a:r>
              <a:rPr lang="da-DK" dirty="0" err="1" smtClean="0"/>
              <a:t>study</a:t>
            </a:r>
            <a:r>
              <a:rPr lang="da-DK" dirty="0" smtClean="0"/>
              <a:t> lines</a:t>
            </a:r>
          </a:p>
          <a:p>
            <a:r>
              <a:rPr lang="da-DK" dirty="0" smtClean="0"/>
              <a:t>New </a:t>
            </a:r>
            <a:r>
              <a:rPr lang="da-DK" dirty="0" err="1" smtClean="0"/>
              <a:t>idea</a:t>
            </a:r>
            <a:r>
              <a:rPr lang="da-DK" dirty="0" smtClean="0"/>
              <a:t>: </a:t>
            </a:r>
            <a:r>
              <a:rPr lang="da-DK" dirty="0" err="1" smtClean="0"/>
              <a:t>ModulMat</a:t>
            </a:r>
            <a:r>
              <a:rPr lang="da-DK" dirty="0"/>
              <a:t> </a:t>
            </a:r>
            <a:r>
              <a:rPr lang="da-DK" dirty="0" smtClean="0"/>
              <a:t>– short </a:t>
            </a:r>
            <a:r>
              <a:rPr lang="da-DK" dirty="0" err="1" smtClean="0"/>
              <a:t>sequences</a:t>
            </a:r>
            <a:r>
              <a:rPr lang="da-DK" dirty="0" smtClean="0"/>
              <a:t> of </a:t>
            </a:r>
            <a:r>
              <a:rPr lang="da-DK" dirty="0" err="1" smtClean="0"/>
              <a:t>math</a:t>
            </a:r>
            <a:r>
              <a:rPr lang="da-DK" dirty="0" smtClean="0"/>
              <a:t> to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taught</a:t>
            </a:r>
            <a:r>
              <a:rPr lang="da-DK" dirty="0" smtClean="0"/>
              <a:t> in </a:t>
            </a:r>
            <a:r>
              <a:rPr lang="da-DK" dirty="0" err="1" smtClean="0"/>
              <a:t>applied</a:t>
            </a:r>
            <a:r>
              <a:rPr lang="da-DK" dirty="0" smtClean="0"/>
              <a:t> </a:t>
            </a:r>
            <a:r>
              <a:rPr lang="da-DK" dirty="0" err="1" smtClean="0"/>
              <a:t>courses</a:t>
            </a:r>
            <a:r>
              <a:rPr lang="da-DK" dirty="0" smtClean="0"/>
              <a:t>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needed</a:t>
            </a:r>
            <a:r>
              <a:rPr lang="da-DK" dirty="0" smtClean="0"/>
              <a:t>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0054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OBR@SDNDJVNFUVW0Y5J4" val="5354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1114</Words>
  <Application>Microsoft Office PowerPoint</Application>
  <PresentationFormat>Skærmshow (4:3)</PresentationFormat>
  <Paragraphs>120</Paragraphs>
  <Slides>21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21</vt:i4>
      </vt:variant>
    </vt:vector>
  </HeadingPairs>
  <TitlesOfParts>
    <vt:vector size="22" baseType="lpstr">
      <vt:lpstr>Kontortema</vt:lpstr>
      <vt:lpstr>Do engineers need mathematics?</vt:lpstr>
      <vt:lpstr>Merger 2013</vt:lpstr>
      <vt:lpstr>Two philosophies of  engineering education and practice</vt:lpstr>
      <vt:lpstr>The history of the B.Eng. educations</vt:lpstr>
      <vt:lpstr>Mathematics for B.Eng. at DTU before the fusion </vt:lpstr>
      <vt:lpstr>Teaching philosophy</vt:lpstr>
      <vt:lpstr>Project example</vt:lpstr>
      <vt:lpstr>Another point of view</vt:lpstr>
      <vt:lpstr>Merging attempt #1</vt:lpstr>
      <vt:lpstr>The modules</vt:lpstr>
      <vt:lpstr>Practicalities</vt:lpstr>
      <vt:lpstr>How did it go?</vt:lpstr>
      <vt:lpstr>So what?</vt:lpstr>
      <vt:lpstr>Merging attempt #2</vt:lpstr>
      <vt:lpstr>The four cases</vt:lpstr>
      <vt:lpstr>How did that go? Student response</vt:lpstr>
      <vt:lpstr>What would I do differently?</vt:lpstr>
      <vt:lpstr>Challenges for our B.Eng. students</vt:lpstr>
      <vt:lpstr>Select incompetences</vt:lpstr>
      <vt:lpstr>How to teach complex numbers?</vt:lpstr>
      <vt:lpstr>Conclusions </vt:lpstr>
    </vt:vector>
  </TitlesOfParts>
  <Company>DTU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engineers need mathematics?   How to merge two engineering education institutions</dc:title>
  <dc:creator>MB</dc:creator>
  <cp:lastModifiedBy> Morten Brøns</cp:lastModifiedBy>
  <cp:revision>47</cp:revision>
  <dcterms:created xsi:type="dcterms:W3CDTF">2018-10-22T09:57:45Z</dcterms:created>
  <dcterms:modified xsi:type="dcterms:W3CDTF">2018-10-31T07:43:25Z</dcterms:modified>
</cp:coreProperties>
</file>